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4"/>
  </p:notesMasterIdLst>
  <p:sldIdLst>
    <p:sldId id="289" r:id="rId2"/>
    <p:sldId id="748" r:id="rId3"/>
    <p:sldId id="812" r:id="rId4"/>
    <p:sldId id="824" r:id="rId5"/>
    <p:sldId id="825" r:id="rId6"/>
    <p:sldId id="749" r:id="rId7"/>
    <p:sldId id="827" r:id="rId8"/>
    <p:sldId id="616" r:id="rId9"/>
    <p:sldId id="813" r:id="rId10"/>
    <p:sldId id="814" r:id="rId11"/>
    <p:sldId id="815" r:id="rId12"/>
    <p:sldId id="754" r:id="rId13"/>
    <p:sldId id="747" r:id="rId14"/>
    <p:sldId id="755" r:id="rId15"/>
    <p:sldId id="829" r:id="rId16"/>
    <p:sldId id="612" r:id="rId17"/>
    <p:sldId id="828" r:id="rId18"/>
    <p:sldId id="756" r:id="rId19"/>
    <p:sldId id="418" r:id="rId20"/>
    <p:sldId id="409" r:id="rId21"/>
    <p:sldId id="412" r:id="rId22"/>
    <p:sldId id="753" r:id="rId23"/>
    <p:sldId id="750" r:id="rId24"/>
    <p:sldId id="416" r:id="rId25"/>
    <p:sldId id="751" r:id="rId26"/>
    <p:sldId id="419" r:id="rId27"/>
    <p:sldId id="752" r:id="rId28"/>
    <p:sldId id="823" r:id="rId29"/>
    <p:sldId id="843" r:id="rId30"/>
    <p:sldId id="842" r:id="rId31"/>
    <p:sldId id="674" r:id="rId32"/>
    <p:sldId id="675" r:id="rId33"/>
    <p:sldId id="673" r:id="rId34"/>
    <p:sldId id="493" r:id="rId35"/>
    <p:sldId id="492" r:id="rId36"/>
    <p:sldId id="308" r:id="rId37"/>
    <p:sldId id="491" r:id="rId38"/>
    <p:sldId id="494" r:id="rId39"/>
    <p:sldId id="840" r:id="rId40"/>
    <p:sldId id="841" r:id="rId41"/>
    <p:sldId id="727" r:id="rId42"/>
    <p:sldId id="737" r:id="rId43"/>
    <p:sldId id="736" r:id="rId44"/>
    <p:sldId id="739" r:id="rId45"/>
    <p:sldId id="830" r:id="rId46"/>
    <p:sldId id="738" r:id="rId47"/>
    <p:sldId id="757" r:id="rId48"/>
    <p:sldId id="831" r:id="rId49"/>
    <p:sldId id="832" r:id="rId50"/>
    <p:sldId id="817" r:id="rId51"/>
    <p:sldId id="816" r:id="rId52"/>
    <p:sldId id="309" r:id="rId53"/>
    <p:sldId id="833" r:id="rId54"/>
    <p:sldId id="801" r:id="rId55"/>
    <p:sldId id="802" r:id="rId56"/>
    <p:sldId id="758" r:id="rId57"/>
    <p:sldId id="803" r:id="rId58"/>
    <p:sldId id="807" r:id="rId59"/>
    <p:sldId id="804" r:id="rId60"/>
    <p:sldId id="805" r:id="rId61"/>
    <p:sldId id="806" r:id="rId62"/>
    <p:sldId id="808" r:id="rId63"/>
    <p:sldId id="661" r:id="rId64"/>
    <p:sldId id="834" r:id="rId65"/>
    <p:sldId id="764" r:id="rId66"/>
    <p:sldId id="810" r:id="rId67"/>
    <p:sldId id="811" r:id="rId68"/>
    <p:sldId id="687" r:id="rId69"/>
    <p:sldId id="692" r:id="rId70"/>
    <p:sldId id="826" r:id="rId71"/>
    <p:sldId id="690" r:id="rId72"/>
    <p:sldId id="689" r:id="rId73"/>
    <p:sldId id="762" r:id="rId74"/>
    <p:sldId id="789" r:id="rId75"/>
    <p:sldId id="766" r:id="rId76"/>
    <p:sldId id="769" r:id="rId77"/>
    <p:sldId id="770" r:id="rId78"/>
    <p:sldId id="774" r:id="rId79"/>
    <p:sldId id="771" r:id="rId80"/>
    <p:sldId id="765" r:id="rId81"/>
    <p:sldId id="296" r:id="rId82"/>
    <p:sldId id="780" r:id="rId83"/>
    <p:sldId id="781" r:id="rId84"/>
    <p:sldId id="778" r:id="rId85"/>
    <p:sldId id="297" r:id="rId86"/>
    <p:sldId id="303" r:id="rId87"/>
    <p:sldId id="844" r:id="rId88"/>
    <p:sldId id="304" r:id="rId89"/>
    <p:sldId id="835" r:id="rId90"/>
    <p:sldId id="302" r:id="rId91"/>
    <p:sldId id="496" r:id="rId92"/>
    <p:sldId id="818" r:id="rId93"/>
    <p:sldId id="783" r:id="rId94"/>
    <p:sldId id="598" r:id="rId95"/>
    <p:sldId id="298" r:id="rId96"/>
    <p:sldId id="839" r:id="rId97"/>
    <p:sldId id="838" r:id="rId98"/>
    <p:sldId id="836" r:id="rId99"/>
    <p:sldId id="301" r:id="rId100"/>
    <p:sldId id="820" r:id="rId101"/>
    <p:sldId id="305" r:id="rId102"/>
    <p:sldId id="788" r:id="rId103"/>
    <p:sldId id="787" r:id="rId104"/>
    <p:sldId id="786" r:id="rId105"/>
    <p:sldId id="785" r:id="rId106"/>
    <p:sldId id="791" r:id="rId107"/>
    <p:sldId id="790" r:id="rId108"/>
    <p:sldId id="306" r:id="rId109"/>
    <p:sldId id="307" r:id="rId110"/>
    <p:sldId id="792" r:id="rId111"/>
    <p:sldId id="821" r:id="rId112"/>
    <p:sldId id="793" r:id="rId113"/>
    <p:sldId id="794" r:id="rId114"/>
    <p:sldId id="795" r:id="rId115"/>
    <p:sldId id="390" r:id="rId116"/>
    <p:sldId id="822" r:id="rId117"/>
    <p:sldId id="450" r:id="rId118"/>
    <p:sldId id="391" r:id="rId119"/>
    <p:sldId id="680" r:id="rId120"/>
    <p:sldId id="799" r:id="rId121"/>
    <p:sldId id="800" r:id="rId122"/>
    <p:sldId id="837" r:id="rId1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1713"/>
    <a:srgbClr val="1A180A"/>
    <a:srgbClr val="FEFF00"/>
    <a:srgbClr val="01B0F0"/>
    <a:srgbClr val="C10000"/>
    <a:srgbClr val="010000"/>
    <a:srgbClr val="FEFFFF"/>
    <a:srgbClr val="FFFFFF"/>
    <a:srgbClr val="0000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8197" autoAdjust="0"/>
  </p:normalViewPr>
  <p:slideViewPr>
    <p:cSldViewPr snapToGrid="0" snapToObjects="1">
      <p:cViewPr varScale="1">
        <p:scale>
          <a:sx n="87" d="100"/>
          <a:sy n="87" d="100"/>
        </p:scale>
        <p:origin x="22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786"/>
    </p:cViewPr>
  </p:sorterViewPr>
  <p:notesViewPr>
    <p:cSldViewPr snapToGrid="0" snapToObjects="1">
      <p:cViewPr>
        <p:scale>
          <a:sx n="100" d="100"/>
          <a:sy n="100" d="100"/>
        </p:scale>
        <p:origin x="2748" y="-6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Bolen" userId="a511567d1bf03c50" providerId="LiveId" clId="{40C12007-3ABF-44CD-B15A-BCFC952BB247}"/>
    <pc:docChg chg="modSld">
      <pc:chgData name="Todd Bolen" userId="a511567d1bf03c50" providerId="LiveId" clId="{40C12007-3ABF-44CD-B15A-BCFC952BB247}" dt="2023-09-26T03:59:42.709" v="0"/>
      <pc:docMkLst>
        <pc:docMk/>
      </pc:docMkLst>
      <pc:sldChg chg="modNotesTx">
        <pc:chgData name="Todd Bolen" userId="a511567d1bf03c50" providerId="LiveId" clId="{40C12007-3ABF-44CD-B15A-BCFC952BB247}" dt="2023-09-26T03:59:42.709" v="0"/>
        <pc:sldMkLst>
          <pc:docMk/>
          <pc:sldMk cId="2616833642" sldId="831"/>
        </pc:sldMkLst>
      </pc:sldChg>
    </pc:docChg>
  </pc:docChgLst>
  <pc:docChgLst>
    <pc:chgData name="Christian Locatell" userId="7818639f8fd900ac" providerId="LiveId" clId="{21B65FF7-B95C-3C40-B38E-D58D5A0EA0E3}"/>
    <pc:docChg chg="undo custSel addSld delSld modSld">
      <pc:chgData name="Christian Locatell" userId="7818639f8fd900ac" providerId="LiveId" clId="{21B65FF7-B95C-3C40-B38E-D58D5A0EA0E3}" dt="2021-05-05T01:41:44.172" v="1931" actId="20577"/>
      <pc:docMkLst>
        <pc:docMk/>
      </pc:docMkLst>
      <pc:sldChg chg="addSp delSp modSp del mod modNotesTx">
        <pc:chgData name="Christian Locatell" userId="7818639f8fd900ac" providerId="LiveId" clId="{21B65FF7-B95C-3C40-B38E-D58D5A0EA0E3}" dt="2021-05-04T23:18:39.894" v="1069" actId="2696"/>
        <pc:sldMkLst>
          <pc:docMk/>
          <pc:sldMk cId="3343322254" sldId="672"/>
        </pc:sldMkLst>
        <pc:spChg chg="mod">
          <ac:chgData name="Christian Locatell" userId="7818639f8fd900ac" providerId="LiveId" clId="{21B65FF7-B95C-3C40-B38E-D58D5A0EA0E3}" dt="2021-05-04T22:18:24.078" v="72" actId="114"/>
          <ac:spMkLst>
            <pc:docMk/>
            <pc:sldMk cId="3343322254" sldId="672"/>
            <ac:spMk id="2" creationId="{00000000-0000-0000-0000-000000000000}"/>
          </ac:spMkLst>
        </pc:spChg>
        <pc:spChg chg="add del">
          <ac:chgData name="Christian Locatell" userId="7818639f8fd900ac" providerId="LiveId" clId="{21B65FF7-B95C-3C40-B38E-D58D5A0EA0E3}" dt="2021-05-04T18:09:12.492" v="3"/>
          <ac:spMkLst>
            <pc:docMk/>
            <pc:sldMk cId="3343322254" sldId="672"/>
            <ac:spMk id="5" creationId="{057F7DFE-6B29-1D49-A2E0-C0E8DDEBACD4}"/>
          </ac:spMkLst>
        </pc:spChg>
        <pc:spChg chg="add del">
          <ac:chgData name="Christian Locatell" userId="7818639f8fd900ac" providerId="LiveId" clId="{21B65FF7-B95C-3C40-B38E-D58D5A0EA0E3}" dt="2021-05-04T18:09:20.425" v="5"/>
          <ac:spMkLst>
            <pc:docMk/>
            <pc:sldMk cId="3343322254" sldId="672"/>
            <ac:spMk id="7" creationId="{372E10C9-DCE5-A54C-B630-9C708B2AD20A}"/>
          </ac:spMkLst>
        </pc:spChg>
        <pc:spChg chg="add del">
          <ac:chgData name="Christian Locatell" userId="7818639f8fd900ac" providerId="LiveId" clId="{21B65FF7-B95C-3C40-B38E-D58D5A0EA0E3}" dt="2021-05-04T18:09:48.253" v="7"/>
          <ac:spMkLst>
            <pc:docMk/>
            <pc:sldMk cId="3343322254" sldId="672"/>
            <ac:spMk id="8" creationId="{65BE38A7-40EA-FC48-917D-B5D38F3878AD}"/>
          </ac:spMkLst>
        </pc:spChg>
        <pc:spChg chg="add mod">
          <ac:chgData name="Christian Locatell" userId="7818639f8fd900ac" providerId="LiveId" clId="{21B65FF7-B95C-3C40-B38E-D58D5A0EA0E3}" dt="2021-05-04T20:41:58.244" v="33" actId="20577"/>
          <ac:spMkLst>
            <pc:docMk/>
            <pc:sldMk cId="3343322254" sldId="672"/>
            <ac:spMk id="11" creationId="{26B4D941-7156-3440-AACA-F481AB04AF25}"/>
          </ac:spMkLst>
        </pc:spChg>
        <pc:picChg chg="del">
          <ac:chgData name="Christian Locatell" userId="7818639f8fd900ac" providerId="LiveId" clId="{21B65FF7-B95C-3C40-B38E-D58D5A0EA0E3}" dt="2021-05-04T18:08:58.305" v="1" actId="478"/>
          <ac:picMkLst>
            <pc:docMk/>
            <pc:sldMk cId="3343322254" sldId="672"/>
            <ac:picMk id="6" creationId="{CB025738-2D47-4179-9985-4645ED4085A5}"/>
          </ac:picMkLst>
        </pc:picChg>
        <pc:picChg chg="add mod">
          <ac:chgData name="Christian Locatell" userId="7818639f8fd900ac" providerId="LiveId" clId="{21B65FF7-B95C-3C40-B38E-D58D5A0EA0E3}" dt="2021-05-04T18:10:08.461" v="8"/>
          <ac:picMkLst>
            <pc:docMk/>
            <pc:sldMk cId="3343322254" sldId="672"/>
            <ac:picMk id="10" creationId="{7418F0D5-4759-B140-A5BF-4D7D4C3443F6}"/>
          </ac:picMkLst>
        </pc:picChg>
      </pc:sldChg>
      <pc:sldChg chg="add">
        <pc:chgData name="Christian Locatell" userId="7818639f8fd900ac" providerId="LiveId" clId="{21B65FF7-B95C-3C40-B38E-D58D5A0EA0E3}" dt="2021-05-04T18:08:56.280" v="0" actId="2890"/>
        <pc:sldMkLst>
          <pc:docMk/>
          <pc:sldMk cId="3670579841" sldId="842"/>
        </pc:sldMkLst>
      </pc:sldChg>
      <pc:sldChg chg="addSp delSp modSp add mod modNotesTx">
        <pc:chgData name="Christian Locatell" userId="7818639f8fd900ac" providerId="LiveId" clId="{21B65FF7-B95C-3C40-B38E-D58D5A0EA0E3}" dt="2021-05-05T01:41:44.172" v="1931" actId="20577"/>
        <pc:sldMkLst>
          <pc:docMk/>
          <pc:sldMk cId="1255236817" sldId="843"/>
        </pc:sldMkLst>
        <pc:spChg chg="mod">
          <ac:chgData name="Christian Locatell" userId="7818639f8fd900ac" providerId="LiveId" clId="{21B65FF7-B95C-3C40-B38E-D58D5A0EA0E3}" dt="2021-05-04T23:02:56.989" v="101" actId="20577"/>
          <ac:spMkLst>
            <pc:docMk/>
            <pc:sldMk cId="1255236817" sldId="843"/>
            <ac:spMk id="2" creationId="{00000000-0000-0000-0000-000000000000}"/>
          </ac:spMkLst>
        </pc:spChg>
        <pc:spChg chg="mod">
          <ac:chgData name="Christian Locatell" userId="7818639f8fd900ac" providerId="LiveId" clId="{21B65FF7-B95C-3C40-B38E-D58D5A0EA0E3}" dt="2021-05-04T23:33:17.601" v="1613" actId="20577"/>
          <ac:spMkLst>
            <pc:docMk/>
            <pc:sldMk cId="1255236817" sldId="843"/>
            <ac:spMk id="11" creationId="{26B4D941-7156-3440-AACA-F481AB04AF25}"/>
          </ac:spMkLst>
        </pc:spChg>
        <pc:picChg chg="add del mod">
          <ac:chgData name="Christian Locatell" userId="7818639f8fd900ac" providerId="LiveId" clId="{21B65FF7-B95C-3C40-B38E-D58D5A0EA0E3}" dt="2021-05-04T21:48:00.596" v="37" actId="478"/>
          <ac:picMkLst>
            <pc:docMk/>
            <pc:sldMk cId="1255236817" sldId="843"/>
            <ac:picMk id="6" creationId="{C4891052-2D6F-5C49-B9D7-3F7AAB35E523}"/>
          </ac:picMkLst>
        </pc:picChg>
        <pc:picChg chg="add del mod">
          <ac:chgData name="Christian Locatell" userId="7818639f8fd900ac" providerId="LiveId" clId="{21B65FF7-B95C-3C40-B38E-D58D5A0EA0E3}" dt="2021-05-04T22:57:56.788" v="73" actId="478"/>
          <ac:picMkLst>
            <pc:docMk/>
            <pc:sldMk cId="1255236817" sldId="843"/>
            <ac:picMk id="8" creationId="{B7E2BE3E-E6FA-CD4E-B749-38AECD4CCC0B}"/>
          </ac:picMkLst>
        </pc:picChg>
        <pc:picChg chg="del">
          <ac:chgData name="Christian Locatell" userId="7818639f8fd900ac" providerId="LiveId" clId="{21B65FF7-B95C-3C40-B38E-D58D5A0EA0E3}" dt="2021-05-04T21:47:52.283" v="35" actId="478"/>
          <ac:picMkLst>
            <pc:docMk/>
            <pc:sldMk cId="1255236817" sldId="843"/>
            <ac:picMk id="10" creationId="{7418F0D5-4759-B140-A5BF-4D7D4C3443F6}"/>
          </ac:picMkLst>
        </pc:picChg>
        <pc:picChg chg="add mod">
          <ac:chgData name="Christian Locatell" userId="7818639f8fd900ac" providerId="LiveId" clId="{21B65FF7-B95C-3C40-B38E-D58D5A0EA0E3}" dt="2021-05-04T23:32:17.950" v="1482" actId="167"/>
          <ac:picMkLst>
            <pc:docMk/>
            <pc:sldMk cId="1255236817" sldId="843"/>
            <ac:picMk id="12" creationId="{19661D3A-FAF6-1543-A9F8-40F69349245F}"/>
          </ac:picMkLst>
        </pc:picChg>
        <pc:picChg chg="add del mod">
          <ac:chgData name="Christian Locatell" userId="7818639f8fd900ac" providerId="LiveId" clId="{21B65FF7-B95C-3C40-B38E-D58D5A0EA0E3}" dt="2021-05-04T23:11:25.630" v="387" actId="478"/>
          <ac:picMkLst>
            <pc:docMk/>
            <pc:sldMk cId="1255236817" sldId="843"/>
            <ac:picMk id="3073" creationId="{E3DCC100-D344-FF4C-B2DF-73295BAD95B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9/25/2023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ancient.eu/article/271/the-palaikastro-hymn-and-the-modern-myth-of-the-c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acs.org/content/dam/acsorg/education/resources/highschool/chemmatters/articlesbytopic/atomictheory/chemmatters-feb2006-ossuary.pdf"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le.scirp.org/pdf/OJG_2014031213484587.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exhorts the Philippians to care for one another rather than being self-absorbed. This photo of</a:t>
            </a:r>
            <a:r>
              <a:rPr lang="en-US" baseline="0" dirty="0"/>
              <a:t> a young girl leading a blind man illustrates the idea of helping others. </a:t>
            </a:r>
            <a:r>
              <a:rPr lang="en-US" dirty="0"/>
              <a:t>This American Colony photo was taken between 1934 and 1939.</a:t>
            </a:r>
          </a:p>
          <a:p>
            <a:endParaRPr lang="en-US" dirty="0"/>
          </a:p>
          <a:p>
            <a:r>
              <a:rPr lang="en-US" dirty="0"/>
              <a:t>mat03622</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Nero</a:t>
            </a:r>
            <a:r>
              <a:rPr lang="en-US" baseline="0" dirty="0"/>
              <a:t> was the emperor of Rome from AD 54 to AD 68, so he would have been the one to whom Paul appealed for trial as a Roman citizen (Acts 25:11). Many historians believe that Paul was eventually released from prison by Nero, which would have allowed him to visit the Philippians again. This bust of Nero was photographed at the </a:t>
            </a:r>
            <a:r>
              <a:rPr lang="en-US" dirty="0"/>
              <a:t>Capitoline</a:t>
            </a:r>
            <a:r>
              <a:rPr lang="en-US" baseline="0" dirty="0"/>
              <a:t> Museums in Rome.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tb0514179816</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100</a:t>
            </a:fld>
            <a:endParaRPr lang="en-US"/>
          </a:p>
        </p:txBody>
      </p:sp>
    </p:spTree>
    <p:extLst>
      <p:ext uri="{BB962C8B-B14F-4D97-AF65-F5344CB8AC3E}">
        <p14:creationId xmlns:p14="http://schemas.microsoft.com/office/powerpoint/2010/main" val="34909887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”Epaphroditus” was very common at this time and appears in many inscriptions and papyri. The name has a theophoric element referring to the Greek goddess of love, Aphrodite. The Roman version of Aphrodite was the goddess Venus. The statue shown here is identified in the inscription below it as portraying the Greek grammarian M. </a:t>
            </a:r>
            <a:r>
              <a:rPr lang="en-US" dirty="0" err="1"/>
              <a:t>Mettius</a:t>
            </a:r>
            <a:r>
              <a:rPr lang="en-US" dirty="0"/>
              <a:t> Epaphroditus. This statue was photographed at the </a:t>
            </a:r>
            <a:r>
              <a:rPr lang="en-US" sz="1200" kern="1200" dirty="0">
                <a:solidFill>
                  <a:schemeClr val="tx1"/>
                </a:solidFill>
                <a:effectLst/>
                <a:latin typeface="+mn-lt"/>
                <a:ea typeface="+mn-ea"/>
                <a:cs typeface="+mn-cs"/>
              </a:rPr>
              <a:t>Spartacus Exhibit, a temporary exhibition at the Ara Pacis Museum in Rome</a:t>
            </a:r>
            <a:r>
              <a:rPr lang="en-US" dirty="0"/>
              <a:t>. See the next slide for a close-up of the inscription.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tb0518174020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101</a:t>
            </a:fld>
            <a:endParaRPr lang="en-US"/>
          </a:p>
        </p:txBody>
      </p:sp>
    </p:spTree>
    <p:extLst>
      <p:ext uri="{BB962C8B-B14F-4D97-AF65-F5344CB8AC3E}">
        <p14:creationId xmlns:p14="http://schemas.microsoft.com/office/powerpoint/2010/main" val="29068422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statue was photographed at the </a:t>
            </a:r>
            <a:r>
              <a:rPr lang="en-US" sz="1200" kern="1200" dirty="0">
                <a:solidFill>
                  <a:schemeClr val="tx1"/>
                </a:solidFill>
                <a:effectLst/>
                <a:latin typeface="+mn-lt"/>
                <a:ea typeface="+mn-ea"/>
                <a:cs typeface="+mn-cs"/>
              </a:rPr>
              <a:t>Spartacus Exhibit, a temporary exhibition at the Ara </a:t>
            </a:r>
            <a:r>
              <a:rPr lang="en-US" sz="1200" kern="1200" dirty="0" err="1">
                <a:solidFill>
                  <a:schemeClr val="tx1"/>
                </a:solidFill>
                <a:effectLst/>
                <a:latin typeface="+mn-lt"/>
                <a:ea typeface="+mn-ea"/>
                <a:cs typeface="+mn-cs"/>
              </a:rPr>
              <a:t>Pacis</a:t>
            </a:r>
            <a:r>
              <a:rPr lang="en-US" sz="1200" kern="1200" dirty="0">
                <a:solidFill>
                  <a:schemeClr val="tx1"/>
                </a:solidFill>
                <a:effectLst/>
                <a:latin typeface="+mn-lt"/>
                <a:ea typeface="+mn-ea"/>
                <a:cs typeface="+mn-cs"/>
              </a:rPr>
              <a:t> Museum in Rome</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tb0518174024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102</a:t>
            </a:fld>
            <a:endParaRPr lang="en-US"/>
          </a:p>
        </p:txBody>
      </p:sp>
    </p:spTree>
    <p:extLst>
      <p:ext uri="{BB962C8B-B14F-4D97-AF65-F5344CB8AC3E}">
        <p14:creationId xmlns:p14="http://schemas.microsoft.com/office/powerpoint/2010/main" val="428815297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Epaphroditus</a:t>
            </a:r>
            <a:r>
              <a:rPr lang="en-US" baseline="0" dirty="0"/>
              <a:t> named on this inscription was a nomenclator, one who was tasked to remember the names of the people his master met in political settings. The position later included announcing the names of guests at parties or social gatherings. </a:t>
            </a:r>
            <a:r>
              <a:rPr lang="en-US" dirty="0"/>
              <a:t>This slab with a Latin inscription was photographed at the National Museum of Rome at</a:t>
            </a:r>
            <a:r>
              <a:rPr lang="en-US" baseline="0" dirty="0"/>
              <a:t> the</a:t>
            </a:r>
            <a:r>
              <a:rPr lang="en-US" dirty="0"/>
              <a:t> Diocletian Baths</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tb0513178267</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103</a:t>
            </a:fld>
            <a:endParaRPr lang="en-US"/>
          </a:p>
        </p:txBody>
      </p:sp>
    </p:spTree>
    <p:extLst>
      <p:ext uri="{BB962C8B-B14F-4D97-AF65-F5344CB8AC3E}">
        <p14:creationId xmlns:p14="http://schemas.microsoft.com/office/powerpoint/2010/main" val="188107147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Epaphroditus mentioned on this stele was a slave of Domitian. He was in charge of course preparation for banquets. This inscription was photographed at the National Museum of Rome at the Diocletian Baths.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tb0513178510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104</a:t>
            </a:fld>
            <a:endParaRPr lang="en-US"/>
          </a:p>
        </p:txBody>
      </p:sp>
    </p:spTree>
    <p:extLst>
      <p:ext uri="{BB962C8B-B14F-4D97-AF65-F5344CB8AC3E}">
        <p14:creationId xmlns:p14="http://schemas.microsoft.com/office/powerpoint/2010/main" val="145807874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Given Paul’s occupation as a tent-maker (Acts 18:3), his use of the “coworker” metaphor to describe Epaphroditus would call to mind scenes of weaving tent covers, perhaps like the one pictured here. Also see the slides on Philippians 2:16. This American Colony photo was taken between 1900 and</a:t>
            </a:r>
            <a:r>
              <a:rPr lang="en-US" baseline="0" dirty="0"/>
              <a:t> </a:t>
            </a:r>
            <a:r>
              <a:rPr lang="en-US" dirty="0"/>
              <a:t>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mat05270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105</a:t>
            </a:fld>
            <a:endParaRPr lang="en-US"/>
          </a:p>
        </p:txBody>
      </p:sp>
    </p:spTree>
    <p:extLst>
      <p:ext uri="{BB962C8B-B14F-4D97-AF65-F5344CB8AC3E}">
        <p14:creationId xmlns:p14="http://schemas.microsoft.com/office/powerpoint/2010/main" val="31830539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term</a:t>
            </a:r>
            <a:r>
              <a:rPr lang="en-US" dirty="0"/>
              <a:t> “fellow soldier” (Gk.</a:t>
            </a:r>
            <a:r>
              <a:rPr lang="en-US" baseline="0" dirty="0"/>
              <a:t> </a:t>
            </a:r>
            <a:r>
              <a:rPr lang="en-US" i="1" baseline="0" dirty="0" err="1"/>
              <a:t>sustratiōtēs</a:t>
            </a:r>
            <a:r>
              <a:rPr lang="en-US" baseline="0" dirty="0"/>
              <a:t>, </a:t>
            </a:r>
            <a:r>
              <a:rPr lang="el-GR" sz="1200" b="0" i="0" u="none" strike="noStrike" kern="1200" baseline="0" dirty="0">
                <a:solidFill>
                  <a:schemeClr val="tx1"/>
                </a:solidFill>
                <a:latin typeface="+mn-lt"/>
                <a:ea typeface="+mn-ea"/>
                <a:cs typeface="+mn-cs"/>
              </a:rPr>
              <a:t>συστρατιώτης</a:t>
            </a:r>
            <a:r>
              <a:rPr lang="en-US" baseline="0" dirty="0"/>
              <a:t>) is used here figuratively to indicate one who, like Paul, was devoted to the service of the gospel. This figure of speech is here illustrated by a pair of soldiers from about the time of Paul. Both are armed with a spear and short sword and carry a shield for defense. </a:t>
            </a:r>
            <a:r>
              <a:rPr lang="en-US" dirty="0"/>
              <a:t>This relief </a:t>
            </a:r>
            <a:r>
              <a:rPr lang="en-US" baseline="0" dirty="0"/>
              <a:t>was photographed at the Istanbul Archaeological Museum.</a:t>
            </a:r>
          </a:p>
          <a:p>
            <a:endParaRPr lang="en-US" dirty="0"/>
          </a:p>
          <a:p>
            <a:r>
              <a:rPr lang="en-US" dirty="0"/>
              <a:t>tb041705182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106</a:t>
            </a:fld>
            <a:endParaRPr lang="en-US"/>
          </a:p>
        </p:txBody>
      </p:sp>
    </p:spTree>
    <p:extLst>
      <p:ext uri="{BB962C8B-B14F-4D97-AF65-F5344CB8AC3E}">
        <p14:creationId xmlns:p14="http://schemas.microsoft.com/office/powerpoint/2010/main" val="17718501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Soldiers who fought side-by-side endured perilous battles, depending on each other to survive. Paul uses this metaphor to describe the profoundly close-knit bond he felt between himself and Epaphroditus. </a:t>
            </a:r>
            <a:r>
              <a:rPr lang="en-US" noProof="0" dirty="0"/>
              <a:t>The re-enactors</a:t>
            </a:r>
            <a:r>
              <a:rPr lang="en-US" baseline="0" noProof="0" dirty="0"/>
              <a:t> pictured here are part of the </a:t>
            </a:r>
            <a:r>
              <a:rPr lang="en-US" noProof="0" dirty="0"/>
              <a:t>Roman Army and Chariot Experience, an event that takes place daily during most of the year at Jerash (biblical Gerasa) in Jordan.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dp041108710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107</a:t>
            </a:fld>
            <a:endParaRPr lang="en-US"/>
          </a:p>
        </p:txBody>
      </p:sp>
    </p:spTree>
    <p:extLst>
      <p:ext uri="{BB962C8B-B14F-4D97-AF65-F5344CB8AC3E}">
        <p14:creationId xmlns:p14="http://schemas.microsoft.com/office/powerpoint/2010/main" val="12801845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indicates that Epaphroditus</a:t>
            </a:r>
            <a:r>
              <a:rPr lang="en-US" sz="1200" kern="1200" baseline="0" dirty="0">
                <a:solidFill>
                  <a:schemeClr val="tx1"/>
                </a:solidFill>
                <a:effectLst/>
                <a:latin typeface="+mn-lt"/>
                <a:ea typeface="+mn-ea"/>
                <a:cs typeface="+mn-cs"/>
              </a:rPr>
              <a:t> had previously been sent as a personal messenger (Gk. </a:t>
            </a:r>
            <a:r>
              <a:rPr lang="en-US" sz="1200" i="1" kern="1200" baseline="0" dirty="0" err="1">
                <a:solidFill>
                  <a:schemeClr val="tx1"/>
                </a:solidFill>
                <a:effectLst/>
                <a:latin typeface="+mn-lt"/>
                <a:ea typeface="+mn-ea"/>
                <a:cs typeface="+mn-cs"/>
              </a:rPr>
              <a:t>apostolos</a:t>
            </a:r>
            <a:r>
              <a:rPr lang="en-US" sz="1200" kern="1200" baseline="0" dirty="0">
                <a:solidFill>
                  <a:schemeClr val="tx1"/>
                </a:solidFill>
                <a:effectLst/>
                <a:latin typeface="+mn-lt"/>
                <a:ea typeface="+mn-ea"/>
                <a:cs typeface="+mn-cs"/>
              </a:rPr>
              <a:t>, </a:t>
            </a:r>
            <a:r>
              <a:rPr lang="el-GR" sz="1200" b="0" i="0" u="none" strike="noStrike" kern="1200" baseline="0" dirty="0">
                <a:solidFill>
                  <a:schemeClr val="tx1"/>
                </a:solidFill>
                <a:latin typeface="+mn-lt"/>
                <a:ea typeface="+mn-ea"/>
                <a:cs typeface="+mn-cs"/>
              </a:rPr>
              <a:t>ἀπόστολος</a:t>
            </a:r>
            <a:r>
              <a:rPr lang="en-US" sz="1200" kern="1200" baseline="0" dirty="0">
                <a:solidFill>
                  <a:schemeClr val="tx1"/>
                </a:solidFill>
                <a:effectLst/>
                <a:latin typeface="+mn-lt"/>
                <a:ea typeface="+mn-ea"/>
                <a:cs typeface="+mn-cs"/>
              </a:rPr>
              <a:t>) from the church at Philippi. Jesus used the same term to identify someone who had been sent by another (John 13:16). </a:t>
            </a:r>
            <a:r>
              <a:rPr lang="en-US" sz="1200" kern="1200" dirty="0">
                <a:solidFill>
                  <a:schemeClr val="tx1"/>
                </a:solidFill>
                <a:effectLst/>
                <a:latin typeface="+mn-lt"/>
                <a:ea typeface="+mn-ea"/>
                <a:cs typeface="+mn-cs"/>
              </a:rPr>
              <a:t>The Latin inscription shown here identifies the deceased as a “messenger for the consul” (Lat. VIAT[OR] CONS[UL]).</a:t>
            </a:r>
            <a:r>
              <a:rPr lang="en-US" sz="1200" kern="1200" baseline="0" dirty="0">
                <a:solidFill>
                  <a:schemeClr val="tx1"/>
                </a:solidFill>
                <a:effectLst/>
                <a:latin typeface="+mn-lt"/>
                <a:ea typeface="+mn-ea"/>
                <a:cs typeface="+mn-cs"/>
              </a:rPr>
              <a:t> It </a:t>
            </a:r>
            <a:r>
              <a:rPr lang="en-US" sz="1200" kern="1200" dirty="0">
                <a:solidFill>
                  <a:schemeClr val="tx1"/>
                </a:solidFill>
                <a:effectLst/>
                <a:latin typeface="+mn-lt"/>
                <a:ea typeface="+mn-ea"/>
                <a:cs typeface="+mn-cs"/>
              </a:rPr>
              <a:t>was photographed at the National Museum of Rome at the Diocletian Baths.</a:t>
            </a:r>
          </a:p>
          <a:p>
            <a:endParaRPr lang="en-US" dirty="0"/>
          </a:p>
          <a:p>
            <a:r>
              <a:rPr lang="en-US" dirty="0"/>
              <a:t>tb0513178295</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2300355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Epaphroditus, as the messenger of the Philippians, likely carried some kind of message, perhaps in written form. This statue of a man who looks like a bearer of good news was photographed at the Vatican Museums.</a:t>
            </a:r>
          </a:p>
          <a:p>
            <a:endParaRPr lang="en-US" dirty="0"/>
          </a:p>
          <a:p>
            <a:r>
              <a:rPr lang="en-US" dirty="0"/>
              <a:t>tb0512176196</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479495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exhorting the Philippians to have the same attitude as Christ, Paul presses them to imitate Him, to become</a:t>
            </a:r>
            <a:r>
              <a:rPr lang="en-US" baseline="0" dirty="0"/>
              <a:t> like Him. Mold-made lamps were popular in Paul’s day. The use of molds allowed the rapid production of closed lamps that were often highly decorated. The Philippians would have been familiar with such lamps and with the molding process used to make them. </a:t>
            </a:r>
            <a:r>
              <a:rPr lang="en-US" dirty="0"/>
              <a:t>This image comes from the Metropolitan Museum of Art and is in the public domain, via Wikimedia Commons</a:t>
            </a:r>
            <a:r>
              <a:rPr lang="en-US" baseline="0" dirty="0"/>
              <a:t>: https://commons.wikimedia.org/wiki/File:Terracotta_molds_for_a_lamp_MET_DP166211.jpg.</a:t>
            </a:r>
          </a:p>
          <a:p>
            <a:endParaRPr lang="en-US" baseline="0" dirty="0"/>
          </a:p>
          <a:p>
            <a:r>
              <a:rPr lang="en-US" baseline="0" dirty="0"/>
              <a:t>wiki072020171612351186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Epaphroditus came to Paul with a monetary gift from the Philippians (4:18). This copy of a funerary stele relief comes</a:t>
            </a:r>
            <a:r>
              <a:rPr lang="en-US" baseline="0" dirty="0"/>
              <a:t> </a:t>
            </a:r>
            <a:r>
              <a:rPr lang="en-US" dirty="0"/>
              <a:t>from Pannonia, Hungary, and was photographed in the Eretz Israel Museum</a:t>
            </a:r>
            <a:r>
              <a:rPr lang="en-US" baseline="0" dirty="0"/>
              <a:t> in Tel Aviv.</a:t>
            </a:r>
            <a:endParaRPr lang="en-US" dirty="0"/>
          </a:p>
          <a:p>
            <a:endParaRPr lang="en-US" dirty="0"/>
          </a:p>
          <a:p>
            <a:r>
              <a:rPr lang="en-US" dirty="0"/>
              <a:t>tb031114406</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8128058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1920 and 1933.</a:t>
            </a:r>
          </a:p>
          <a:p>
            <a:endParaRPr lang="en-US" dirty="0"/>
          </a:p>
          <a:p>
            <a:r>
              <a:rPr lang="en-US" dirty="0"/>
              <a:t>mat16304</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81280580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Without the aid of modern medicine, what may be considered relatively minor ailments today could be fatal in the ancient world (cf. Phil 2:30). The</a:t>
            </a:r>
            <a:r>
              <a:rPr lang="en-US" baseline="0" dirty="0"/>
              <a:t> photo shows </a:t>
            </a:r>
            <a:r>
              <a:rPr lang="en-US" dirty="0"/>
              <a:t>a facsimile of a 6th-century manuscript of a medical book written in the 1st century AD that prescribes various botanical remedies for sickness. Ailments of</a:t>
            </a:r>
            <a:r>
              <a:rPr lang="en-US" baseline="0" dirty="0"/>
              <a:t> various kinds were common; Paul recommended that Timothy take a little wine for the sake of his stomach and other ailments (1 Tim 5:23). Later on, </a:t>
            </a:r>
            <a:r>
              <a:rPr lang="en-US" dirty="0"/>
              <a:t>Paul left his co-worker </a:t>
            </a:r>
            <a:r>
              <a:rPr lang="en-US" dirty="0" err="1"/>
              <a:t>Trophimus</a:t>
            </a:r>
            <a:r>
              <a:rPr lang="en-US" dirty="0"/>
              <a:t> sick at Miletus</a:t>
            </a:r>
            <a:r>
              <a:rPr lang="en-US" baseline="0" dirty="0"/>
              <a:t> (2 Tim 4:20). </a:t>
            </a:r>
            <a:r>
              <a:rPr lang="en-US" dirty="0"/>
              <a:t>This codex was photographed in the Hecht Museum at the University of Haifa.</a:t>
            </a:r>
          </a:p>
          <a:p>
            <a:endParaRPr lang="en-US" dirty="0"/>
          </a:p>
          <a:p>
            <a:r>
              <a:rPr lang="en-US" dirty="0"/>
              <a:t>adr1805242571</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6031290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depiction of a man lying on a bed was photographed at the National Museum of Rome at the Diocletian Baths. It comes from Via Appia </a:t>
            </a:r>
            <a:r>
              <a:rPr lang="en-US" dirty="0" err="1"/>
              <a:t>Antica</a:t>
            </a:r>
            <a:r>
              <a:rPr lang="en-US" dirty="0"/>
              <a:t> in Rome.</a:t>
            </a:r>
          </a:p>
          <a:p>
            <a:endParaRPr lang="en-US" dirty="0"/>
          </a:p>
          <a:p>
            <a:r>
              <a:rPr lang="en-US" dirty="0"/>
              <a:t>tb0513178373</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27695525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people with upraised hands on</a:t>
            </a:r>
            <a:r>
              <a:rPr lang="en-US" baseline="0" dirty="0"/>
              <a:t> this funerary plaque are men and women mourning the deceased. Although Epaphroditus had not died, his friends at Philippi were apparently quite concerned that he might, which would have put them into a similar state of mourning</a:t>
            </a:r>
            <a:r>
              <a:rPr lang="en-US" dirty="0"/>
              <a:t>. This funerary plaque was photographed at the Metropolitan Museum of Art in New York City.</a:t>
            </a:r>
          </a:p>
          <a:p>
            <a:endParaRPr lang="en-US" dirty="0"/>
          </a:p>
          <a:p>
            <a:r>
              <a:rPr lang="en-US" dirty="0"/>
              <a:t>adr1711139307</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89366185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anticipates that the concern of the Philippians</a:t>
            </a:r>
            <a:r>
              <a:rPr lang="en-US" baseline="0" dirty="0"/>
              <a:t> will turn to joy when they again see Epaphroditus. This figurine of a dancer with a lyre illustrates the emotion of joy and happiness. </a:t>
            </a:r>
            <a:r>
              <a:rPr lang="en-US" dirty="0"/>
              <a:t>This figurine was photographed at the Getty Villa in California.</a:t>
            </a:r>
          </a:p>
          <a:p>
            <a:endParaRPr lang="en-US" dirty="0"/>
          </a:p>
          <a:p>
            <a:r>
              <a:rPr lang="en-US" dirty="0"/>
              <a:t>tb082214794</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252263894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kiss of salutation was a commonly commended greeting in the early church (e.g., 1 Cor 16:20; 2 Cor 13:12; 1 </a:t>
            </a:r>
            <a:r>
              <a:rPr lang="en-US" dirty="0" err="1"/>
              <a:t>Thess</a:t>
            </a:r>
            <a:r>
              <a:rPr lang="en-US" dirty="0"/>
              <a:t> 5:26; 1 Pet 5:14) and would have been a way of receiving someone with affectionate joy and honor. This American Colony photograph was taken </a:t>
            </a:r>
            <a:r>
              <a:rPr lang="en-US" sz="1200" b="0" i="0" kern="1200" dirty="0">
                <a:solidFill>
                  <a:schemeClr val="tx1"/>
                </a:solidFill>
                <a:effectLst/>
                <a:latin typeface="+mn-lt"/>
                <a:ea typeface="+mn-ea"/>
                <a:cs typeface="+mn-cs"/>
              </a:rPr>
              <a:t>between 1898 and 1946.</a:t>
            </a:r>
            <a:endParaRPr lang="en-US" dirty="0"/>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252263894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photograph was taken between 1900 and 1920.</a:t>
            </a:r>
          </a:p>
          <a:p>
            <a:endParaRPr lang="en-US" dirty="0"/>
          </a:p>
          <a:p>
            <a:r>
              <a:rPr lang="en-US" dirty="0"/>
              <a:t>mat01874</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2236926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Handshakes were used in greetings among close company, as illustrated by this son greeting his father and mother. A </a:t>
            </a:r>
            <a:r>
              <a:rPr lang="en-US" i="1" dirty="0" err="1"/>
              <a:t>naiskos</a:t>
            </a:r>
            <a:r>
              <a:rPr lang="en-US" dirty="0"/>
              <a:t> is a diminutive structure built to look like a temple, often used for grave reliefs or shrines in the Greco-Roman world. This marble artifact was photographed at the National Archaeological Museum in Athens.</a:t>
            </a:r>
          </a:p>
          <a:p>
            <a:endParaRPr lang="en-US" dirty="0"/>
          </a:p>
          <a:p>
            <a:r>
              <a:rPr lang="en-US" dirty="0"/>
              <a:t>tb011117594</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182123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modern usage, the handshake was used both as a form of greeting and of farewell in antiquity. This artifact</a:t>
            </a:r>
            <a:r>
              <a:rPr lang="en-US" baseline="0" dirty="0"/>
              <a:t> </a:t>
            </a:r>
            <a:r>
              <a:rPr lang="en-US" dirty="0"/>
              <a:t>was photographed at the National Archaeological Museum in Athens.</a:t>
            </a:r>
          </a:p>
          <a:p>
            <a:endParaRPr lang="en-US" dirty="0"/>
          </a:p>
          <a:p>
            <a:r>
              <a:rPr lang="en-US" dirty="0"/>
              <a:t>mjb011117167</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3989273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of the poetic character of Philippians 2:6-11, many scholars believe that here Paul is quoting an early Christian hymn about Christ. Hymns were often composed in the ancient world, especially to deities. The hymn pictured above to Zeus of </a:t>
            </a:r>
            <a:r>
              <a:rPr lang="en-US" dirty="0" err="1"/>
              <a:t>Dicte</a:t>
            </a:r>
            <a:r>
              <a:rPr lang="en-US" dirty="0"/>
              <a:t> was discovered in 1904 during the excavations at </a:t>
            </a:r>
            <a:r>
              <a:rPr lang="en-US" dirty="0" err="1"/>
              <a:t>Palaikastro</a:t>
            </a:r>
            <a:r>
              <a:rPr lang="en-US" dirty="0"/>
              <a:t>, a Minoan town in Crete. The inscription dates to circa AD 200, but the hymn itself is a much older composition, often dated to circa 300 BC. The hymn begins, “O</a:t>
            </a:r>
            <a:r>
              <a:rPr lang="en-US" baseline="0" dirty="0"/>
              <a:t> supreme son of Kronos, greetings! All-powerful over refreshment, you stand at the head of the gods. Come to </a:t>
            </a:r>
            <a:r>
              <a:rPr lang="en-US" baseline="0" dirty="0" err="1"/>
              <a:t>Dicte</a:t>
            </a:r>
            <a:r>
              <a:rPr lang="en-US" baseline="0" dirty="0"/>
              <a:t> at the turn of the year and take pleasure in our song!” (</a:t>
            </a:r>
            <a:r>
              <a:rPr lang="en-US" baseline="0" dirty="0" err="1"/>
              <a:t>Alonge</a:t>
            </a:r>
            <a:r>
              <a:rPr lang="en-US" baseline="0" dirty="0"/>
              <a:t> 2005: 3). </a:t>
            </a:r>
            <a:r>
              <a:rPr lang="en-US" dirty="0"/>
              <a:t>It was photographed at the Heraklion Museum in Crete.</a:t>
            </a:r>
          </a:p>
          <a:p>
            <a:endParaRPr lang="en-US" dirty="0"/>
          </a:p>
          <a:p>
            <a:r>
              <a:rPr lang="en-US" b="1" dirty="0"/>
              <a:t>Reference:</a:t>
            </a:r>
          </a:p>
          <a:p>
            <a:r>
              <a:rPr lang="en-US" dirty="0" err="1"/>
              <a:t>Alonge</a:t>
            </a:r>
            <a:r>
              <a:rPr lang="en-US" dirty="0"/>
              <a:t>, Mark.</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2005	</a:t>
            </a:r>
            <a:r>
              <a:rPr lang="en-US" b="0" dirty="0"/>
              <a:t>The </a:t>
            </a:r>
            <a:r>
              <a:rPr lang="en-US" b="0" dirty="0" err="1"/>
              <a:t>Palaikastro</a:t>
            </a:r>
            <a:r>
              <a:rPr lang="en-US" b="0" dirty="0"/>
              <a:t> Hymn and the Modern Myth of the Cretan Zeus. Pp. 1–23 in </a:t>
            </a:r>
            <a:r>
              <a:rPr lang="en-US" b="0" i="1" dirty="0"/>
              <a:t>Princeton/Stanford Working Papers in the Classics</a:t>
            </a:r>
            <a:r>
              <a:rPr lang="en-US" b="0" baseline="0" dirty="0"/>
              <a:t>. Accessible</a:t>
            </a:r>
            <a:r>
              <a:rPr lang="en-US" b="0" dirty="0"/>
              <a:t> online: </a:t>
            </a:r>
            <a:r>
              <a:rPr lang="en-US" b="0" baseline="0" dirty="0">
                <a:hlinkClick r:id="rId3">
                  <a:extLst>
                    <a:ext uri="{A12FA001-AC4F-418D-AE19-62706E023703}">
                      <ahyp:hlinkClr xmlns:ahyp="http://schemas.microsoft.com/office/drawing/2018/hyperlinkcolor" val="tx"/>
                    </a:ext>
                  </a:extLst>
                </a:hlinkClick>
              </a:rPr>
              <a:t>https://www.ancient.eu/article/271/the-palaikastro-hymn-and-the-modern-myth-of-the-cr/</a:t>
            </a:r>
            <a:r>
              <a:rPr lang="en-US" b="0" baseline="0" dirty="0"/>
              <a:t>.</a:t>
            </a:r>
            <a:endParaRPr lang="en-US" dirty="0"/>
          </a:p>
          <a:p>
            <a:endParaRPr lang="en-US" dirty="0"/>
          </a:p>
          <a:p>
            <a:r>
              <a:rPr lang="en-US" dirty="0"/>
              <a:t>tb041504136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1305951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Keener (2014: 562), the word “risked” was “often used as a gambling term, and some scholars have noted that gamblers invoked Venus, goddess of gambling, with the term </a:t>
            </a:r>
            <a:r>
              <a:rPr lang="en-US" i="1" dirty="0" err="1"/>
              <a:t>epaphroditus</a:t>
            </a:r>
            <a:r>
              <a:rPr lang="en-US" i="1" dirty="0"/>
              <a:t>; </a:t>
            </a:r>
            <a:r>
              <a:rPr lang="en-US" dirty="0"/>
              <a:t>on this view Paul could be making a wordplay on his friend’s name.” As noted in the slides on Philippians 2:25 earlier, the name Epaphroditus contains a theophoric element referring to Aphrodite, the Roman name for Venus. The photo above depicts a gameboard etched into the stone at Philippi which makes up the background of this potential wordplay. This gameboard was used in gambling to play a game called </a:t>
            </a:r>
            <a:r>
              <a:rPr lang="en-US" i="1" dirty="0" err="1"/>
              <a:t>marelle</a:t>
            </a:r>
            <a:r>
              <a:rPr lang="en-US" i="0" dirty="0"/>
              <a:t>, “</a:t>
            </a:r>
            <a:r>
              <a:rPr lang="en-US" i="0" dirty="0" err="1"/>
              <a:t>merels</a:t>
            </a:r>
            <a:r>
              <a:rPr lang="en-US" i="0" dirty="0"/>
              <a:t>,” and “three men's </a:t>
            </a:r>
            <a:r>
              <a:rPr lang="en-US" i="0" dirty="0" err="1"/>
              <a:t>morris</a:t>
            </a:r>
            <a:r>
              <a:rPr lang="en-US" i="0" dirty="0"/>
              <a:t>.” The full details of the game are not entirely clear. However, light and dark colored pieces were used </a:t>
            </a:r>
            <a:r>
              <a:rPr lang="en-US" i="0"/>
              <a:t>by opposing players </a:t>
            </a:r>
            <a:r>
              <a:rPr lang="en-US" i="0" dirty="0"/>
              <a:t>to slowly progress toward the center of the board to win (</a:t>
            </a:r>
            <a:r>
              <a:rPr lang="en-US" dirty="0"/>
              <a:t>Schwartz 1998:148</a:t>
            </a:r>
            <a:r>
              <a:rPr lang="en-US" i="0" dirty="0"/>
              <a:t>). </a:t>
            </a:r>
            <a:r>
              <a:rPr lang="en-US" dirty="0"/>
              <a:t> See the next slide for another example.</a:t>
            </a:r>
          </a:p>
          <a:p>
            <a:endParaRPr lang="en-US" dirty="0"/>
          </a:p>
          <a:p>
            <a:r>
              <a:rPr lang="en-US" b="1" dirty="0"/>
              <a:t>Reference: </a:t>
            </a:r>
          </a:p>
          <a:p>
            <a:r>
              <a:rPr lang="en-US" dirty="0"/>
              <a:t>Keener</a:t>
            </a:r>
            <a:r>
              <a:rPr lang="en-US" baseline="0" dirty="0"/>
              <a:t>, </a:t>
            </a:r>
            <a:r>
              <a:rPr lang="en-US" dirty="0"/>
              <a:t>Craig S. </a:t>
            </a:r>
          </a:p>
          <a:p>
            <a:pPr marL="685800" indent="-457200">
              <a:tabLst>
                <a:tab pos="685800" algn="l"/>
              </a:tabLst>
            </a:pPr>
            <a:r>
              <a:rPr lang="en-US" dirty="0"/>
              <a:t>2014	</a:t>
            </a:r>
            <a:r>
              <a:rPr lang="en-US" i="1" dirty="0"/>
              <a:t>The IVP Bible Background Commentary: New Testament</a:t>
            </a:r>
            <a:r>
              <a:rPr lang="en-US" dirty="0"/>
              <a:t>. 2nd edition. Downers Grove, IL: IVP Academic.</a:t>
            </a:r>
          </a:p>
          <a:p>
            <a:endParaRPr lang="en-US" dirty="0"/>
          </a:p>
          <a:p>
            <a:r>
              <a:rPr lang="en-US" dirty="0"/>
              <a:t>tb011201239</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54466232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tb031106738</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6941994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many accounts in Greek and Roman mythology of heroes who risked</a:t>
            </a:r>
            <a:r>
              <a:rPr lang="en-US" baseline="0" dirty="0"/>
              <a:t> their lives for one cause or another. This amphora depicts Cadmus, the first king of Thebes, dispatching a water dragon that had killed several of his companions. For Paul, Epaphroditus was a different kind of hero who fought beside him for a much more noble cause. </a:t>
            </a:r>
            <a:r>
              <a:rPr lang="en-US" dirty="0"/>
              <a:t>This amphora was photographed</a:t>
            </a:r>
            <a:r>
              <a:rPr lang="en-US" baseline="0" dirty="0"/>
              <a:t> at the Louvre Museum. </a:t>
            </a:r>
            <a:r>
              <a:rPr lang="en-US" dirty="0"/>
              <a:t>This image comes from Bibi Saint-Pol and is in the public domain, via Wikimedia Commons: https://commons.wikimedia.org/wiki/File:Kadmos_dragon_Louvre_E707.jpg.</a:t>
            </a:r>
          </a:p>
          <a:p>
            <a:endParaRPr lang="en-US" dirty="0"/>
          </a:p>
          <a:p>
            <a:r>
              <a:rPr lang="en-US" dirty="0"/>
              <a:t>wiki0524200719211791</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694199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alludes here to the incarnation, when Jesus took on flesh and a mortal body. </a:t>
            </a:r>
            <a:r>
              <a:rPr lang="en-US" sz="1200" b="0" i="0" u="none" strike="noStrike" kern="1200" baseline="0" dirty="0">
                <a:solidFill>
                  <a:schemeClr val="tx1"/>
                </a:solidFill>
                <a:latin typeface="+mn-lt"/>
                <a:ea typeface="+mn-ea"/>
                <a:cs typeface="+mn-cs"/>
              </a:rPr>
              <a:t>This painting of the nativity recalls the time and manner of His coming in the flesh. </a:t>
            </a:r>
            <a:r>
              <a:rPr lang="en-US" dirty="0"/>
              <a:t>This painting was photographed at the </a:t>
            </a:r>
            <a:r>
              <a:rPr lang="en-US" dirty="0" err="1"/>
              <a:t>Museo</a:t>
            </a:r>
            <a:r>
              <a:rPr lang="en-US" dirty="0"/>
              <a:t> del Prado in Madrid. This image is in the public domain, via Wikimedia Commons: https://commons.wikimedia.org/wiki/File:Adoraci%C3%B3n_de_los_pastores_(Murillo).jpg.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wiki10292011183100961</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4129849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was born in Bethlehem. A</a:t>
            </a:r>
            <a:r>
              <a:rPr lang="en-US" baseline="0" dirty="0"/>
              <a:t> church was built there in the 4th century AD over the traditional place of Jesus’s birth. The entrance to the church is the low, dark doorway at the far end of this courtyard.</a:t>
            </a:r>
          </a:p>
          <a:p>
            <a:endParaRPr lang="en-US" dirty="0"/>
          </a:p>
          <a:p>
            <a:r>
              <a:rPr lang="en-US" dirty="0"/>
              <a:t>tb102603522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71475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a:t>
            </a:r>
            <a:r>
              <a:rPr lang="en-US" baseline="0" dirty="0"/>
              <a:t> depicts a wealthy man and his wife at their leisure. The man is reclining to eat and drink, while his wife sits at the foot. A servant is shown bringing food and drink. It is noteworthy that the servant is shown without clothing and is drawn noticeably smaller than the other two figures, both of which point to his unimportance. In fact, the only reason he is shown likely is to emphasize the fact that the man has others to attend to his needs. This illustrates the “emptying” that Jesus took on Himself, reducing His position from the highest to the least. This grave stele was photographed at the </a:t>
            </a:r>
            <a:r>
              <a:rPr lang="en-US" dirty="0"/>
              <a:t>Ephesus Museum.</a:t>
            </a:r>
          </a:p>
          <a:p>
            <a:endParaRPr lang="en-US" dirty="0"/>
          </a:p>
          <a:p>
            <a:r>
              <a:rPr lang="en-US" dirty="0"/>
              <a:t>tb010317415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15</a:t>
            </a:fld>
            <a:endParaRPr lang="en-US"/>
          </a:p>
        </p:txBody>
      </p:sp>
    </p:spTree>
    <p:extLst>
      <p:ext uri="{BB962C8B-B14F-4D97-AF65-F5344CB8AC3E}">
        <p14:creationId xmlns:p14="http://schemas.microsoft.com/office/powerpoint/2010/main" val="720258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 of Christ, divine ruler of the universe, humbling Himself to take on the lowly form of a servant stands in stark contrast to the usual thinking of rulers in Paul’s day. Roman emperors hubristically claimed divinity for themselves when they seized power. </a:t>
            </a:r>
            <a:r>
              <a:rPr lang="en-US" baseline="0" dirty="0"/>
              <a:t>This statue of Emperor Claudius (AD 41–54) portrays him as the Roman god Jupiter, the king of the gods in Roman mythology. This statue was photographed at the </a:t>
            </a:r>
            <a:r>
              <a:rPr lang="en-US" dirty="0"/>
              <a:t>Vatican Museums.</a:t>
            </a:r>
          </a:p>
          <a:p>
            <a:endParaRPr lang="en-US" dirty="0"/>
          </a:p>
          <a:p>
            <a:r>
              <a:rPr lang="en-US" dirty="0"/>
              <a:t>tb0512176172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20939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highly symbolic painting portrays Jesus as a young adult in His father’s workshop.</a:t>
            </a:r>
            <a:r>
              <a:rPr lang="en-US" baseline="0" dirty="0"/>
              <a:t> His shadow is thrown across a wall in a way that suggests crucifixion, foreshadowing future events. His mother Mary is portrayed as though caught in the moment of realization. This painting was made by the artist while in Jerusalem. It was photographed at the </a:t>
            </a:r>
            <a:r>
              <a:rPr lang="en-US" dirty="0"/>
              <a:t>Manchester Art Gallery in England. This image is in the public domain, via Wikimedia Commons: https://commons.wikimedia.org/wiki/File:William_holman_hunt-the_shadow_of_death.jpg.</a:t>
            </a:r>
          </a:p>
          <a:p>
            <a:endParaRPr lang="en-US" dirty="0"/>
          </a:p>
          <a:p>
            <a:r>
              <a:rPr lang="en-US" dirty="0"/>
              <a:t>wiki0809201808352142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17</a:t>
            </a:fld>
            <a:endParaRPr lang="en-US"/>
          </a:p>
        </p:txBody>
      </p:sp>
    </p:spTree>
    <p:extLst>
      <p:ext uri="{BB962C8B-B14F-4D97-AF65-F5344CB8AC3E}">
        <p14:creationId xmlns:p14="http://schemas.microsoft.com/office/powerpoint/2010/main" val="720258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These</a:t>
            </a:r>
            <a:r>
              <a:rPr lang="en-US" sz="1200" baseline="0" dirty="0"/>
              <a:t> crosses are a more historically accurate representation of ancient crosses than what is typically found in medieval and modern art. They were photographed when on display at the Biblical Gardens at </a:t>
            </a:r>
            <a:r>
              <a:rPr lang="en-US" sz="1200" baseline="0" dirty="0" err="1"/>
              <a:t>Tantur</a:t>
            </a:r>
            <a:r>
              <a:rPr lang="en-US" sz="1200" baseline="0" dirty="0"/>
              <a:t>, located midway between Jerusalem and Bethlehem.</a:t>
            </a:r>
          </a:p>
          <a:p>
            <a:endParaRPr lang="en-US" sz="1200" dirty="0"/>
          </a:p>
          <a:p>
            <a:r>
              <a:rPr lang="en-US" sz="1200" dirty="0"/>
              <a:t>tbs80019402e</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18</a:t>
            </a:fld>
            <a:endParaRPr lang="en-US"/>
          </a:p>
        </p:txBody>
      </p:sp>
    </p:spTree>
    <p:extLst>
      <p:ext uri="{BB962C8B-B14F-4D97-AF65-F5344CB8AC3E}">
        <p14:creationId xmlns:p14="http://schemas.microsoft.com/office/powerpoint/2010/main" val="113986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a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 See following photo for a circle around the location.</a:t>
            </a:r>
          </a:p>
          <a:p>
            <a:endParaRPr lang="en-US" dirty="0"/>
          </a:p>
          <a:p>
            <a:r>
              <a:rPr lang="en-US" dirty="0"/>
              <a:t>tb060316548</a:t>
            </a:r>
          </a:p>
        </p:txBody>
      </p:sp>
    </p:spTree>
    <p:extLst>
      <p:ext uri="{BB962C8B-B14F-4D97-AF65-F5344CB8AC3E}">
        <p14:creationId xmlns:p14="http://schemas.microsoft.com/office/powerpoint/2010/main" val="352237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speaks here of “encouragement” (Gk.</a:t>
            </a:r>
            <a:r>
              <a:rPr lang="en-US" baseline="0" dirty="0"/>
              <a:t> </a:t>
            </a:r>
            <a:r>
              <a:rPr lang="en-US" i="1" baseline="0" dirty="0" err="1"/>
              <a:t>paraklēsis</a:t>
            </a:r>
            <a:r>
              <a:rPr lang="en-US" baseline="0" dirty="0"/>
              <a:t>, </a:t>
            </a:r>
            <a:r>
              <a:rPr lang="el-GR" sz="1200" b="0" i="0" u="none" strike="noStrike" kern="1200" baseline="0" dirty="0">
                <a:solidFill>
                  <a:schemeClr val="tx1"/>
                </a:solidFill>
                <a:latin typeface="+mn-lt"/>
                <a:ea typeface="+mn-ea"/>
                <a:cs typeface="+mn-cs"/>
              </a:rPr>
              <a:t>παράκλησις</a:t>
            </a:r>
            <a:r>
              <a:rPr lang="en-US" baseline="0" dirty="0"/>
              <a:t>) in Christ, a word that often expresses the idea of comfort or consolation. This relief depicts a woman in mourning or difficulty of some sort, in need of such encouragement. The full relief from which this figure comes is thought to depict a scene from Greek mythology that includes Eros, Aphrodite, and Demeter. </a:t>
            </a:r>
            <a:r>
              <a:rPr lang="en-US" dirty="0"/>
              <a:t>This relief was photographed at the Boston Museum of Fine Arts.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adr1711203080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model pictured here</a:t>
            </a:r>
            <a:r>
              <a:rPr lang="en-US" baseline="0" dirty="0"/>
              <a:t> </a:t>
            </a:r>
            <a:r>
              <a:rPr lang="en-US" dirty="0"/>
              <a:t>shows the area traditionally identified as Golgotha, a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 </a:t>
            </a:r>
          </a:p>
          <a:p>
            <a:endParaRPr lang="en-US" dirty="0"/>
          </a:p>
          <a:p>
            <a:r>
              <a:rPr lang="en-US" dirty="0"/>
              <a:t>tb060316548</a:t>
            </a:r>
          </a:p>
        </p:txBody>
      </p:sp>
    </p:spTree>
    <p:extLst>
      <p:ext uri="{BB962C8B-B14F-4D97-AF65-F5344CB8AC3E}">
        <p14:creationId xmlns:p14="http://schemas.microsoft.com/office/powerpoint/2010/main" val="1733209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outcropping of bedrock was identified in the 4th century as the place where Jesus’s crucifixion</a:t>
            </a:r>
            <a:r>
              <a:rPr lang="en-US" baseline="0" dirty="0"/>
              <a:t> took place</a:t>
            </a:r>
            <a:r>
              <a:rPr lang="en-US" dirty="0"/>
              <a:t>. The church was built around it, although much of the original outcropping was apparently destroyed in the process. The Greek inscription on the wall at the back is from Luke 23:33.</a:t>
            </a:r>
          </a:p>
          <a:p>
            <a:endParaRPr lang="en-US" dirty="0"/>
          </a:p>
          <a:p>
            <a:r>
              <a:rPr lang="en-US" dirty="0"/>
              <a:t>adr1305134269</a:t>
            </a:r>
          </a:p>
        </p:txBody>
      </p:sp>
    </p:spTree>
    <p:extLst>
      <p:ext uri="{BB962C8B-B14F-4D97-AF65-F5344CB8AC3E}">
        <p14:creationId xmlns:p14="http://schemas.microsoft.com/office/powerpoint/2010/main" val="4210690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Some have seen in the language of “exaltation” </a:t>
            </a:r>
            <a:r>
              <a:rPr lang="en-US" sz="1200" kern="1200" dirty="0">
                <a:solidFill>
                  <a:schemeClr val="tx1"/>
                </a:solidFill>
                <a:effectLst/>
                <a:latin typeface="+mn-lt"/>
                <a:ea typeface="+mn-ea"/>
                <a:cs typeface="+mn-cs"/>
              </a:rPr>
              <a:t>(Gk. </a:t>
            </a:r>
            <a:r>
              <a:rPr lang="en-US" sz="1200" i="1" kern="1200" dirty="0" err="1">
                <a:solidFill>
                  <a:schemeClr val="tx1"/>
                </a:solidFill>
                <a:effectLst/>
                <a:latin typeface="+mn-lt"/>
                <a:ea typeface="+mn-ea"/>
                <a:cs typeface="+mn-cs"/>
              </a:rPr>
              <a:t>huperhupsoō</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ὑπερυψόω</a:t>
            </a:r>
            <a:r>
              <a:rPr lang="en-US" sz="1200" kern="1200" dirty="0">
                <a:solidFill>
                  <a:schemeClr val="tx1"/>
                </a:solidFill>
                <a:effectLst/>
                <a:latin typeface="+mn-lt"/>
                <a:ea typeface="+mn-ea"/>
                <a:cs typeface="+mn-cs"/>
              </a:rPr>
              <a:t>)</a:t>
            </a:r>
            <a:r>
              <a:rPr lang="en-US" sz="1200" dirty="0"/>
              <a:t> an allusion to the Greek translation (LXX) of Isaiah 52:13, which uses the same root of the word “lift up” (Gk. </a:t>
            </a:r>
            <a:r>
              <a:rPr lang="en-US" sz="1200" i="1" kern="1200" dirty="0" err="1">
                <a:solidFill>
                  <a:schemeClr val="tx1"/>
                </a:solidFill>
                <a:effectLst/>
                <a:latin typeface="+mn-lt"/>
                <a:ea typeface="+mn-ea"/>
                <a:cs typeface="+mn-cs"/>
              </a:rPr>
              <a:t>hupsoō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ὑψόω</a:t>
            </a:r>
            <a:r>
              <a:rPr lang="en-US" sz="1200" kern="1200" dirty="0">
                <a:solidFill>
                  <a:schemeClr val="tx1"/>
                </a:solidFill>
                <a:effectLst/>
                <a:latin typeface="+mn-lt"/>
                <a:ea typeface="+mn-ea"/>
                <a:cs typeface="+mn-cs"/>
              </a:rPr>
              <a:t>).</a:t>
            </a:r>
            <a:r>
              <a:rPr lang="en-US" sz="1200" dirty="0"/>
              <a:t> If this is the case, there is a juxtaposition of both the suffering and exultation of Christ, which appears to characterize both Isaiah 52:13–53:12 and the context of Philippians 2:9. This also fits John 19:20 and its description of the words written above Jesus’s cross. The photo in this slide is a re-creation of the inscription, which was written in Aramaic, Latin, and Greek, reading “Jesus of Nazareth King of the Jews.” It was here that the crime of the executed would sometimes be written (Matt 23:37; Mark 15:26). However, John peppers the surrounding narrative with Old Testament quotations showing that Jesus’s crucifixion actually fulfilled the Davidic pattern that God would exalt the true king despite the attacks of His enemies (e.g., John 19:24, 28, 36). Thus, John’s narrative shows Jesus’s name being exalted as the true King of the Jews, even as He was raised upon the cross to suffer death as the true Servant of the Lord. </a:t>
            </a:r>
            <a:r>
              <a:rPr lang="en-US" sz="1200" baseline="0" dirty="0"/>
              <a:t>This display was photographed at the Biblical Gardens at </a:t>
            </a:r>
            <a:r>
              <a:rPr lang="en-US" sz="1200" baseline="0" dirty="0" err="1"/>
              <a:t>Tantur</a:t>
            </a:r>
            <a:r>
              <a:rPr lang="en-US" sz="1200" baseline="0" dirty="0"/>
              <a:t>, located midway between Jerusalem and Bethlehem.</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tbs80019402</a:t>
            </a:r>
          </a:p>
        </p:txBody>
      </p:sp>
    </p:spTree>
    <p:extLst>
      <p:ext uri="{BB962C8B-B14F-4D97-AF65-F5344CB8AC3E}">
        <p14:creationId xmlns:p14="http://schemas.microsoft.com/office/powerpoint/2010/main" val="3430711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ossuary preserves the name of (another) Jesus in Aramaic letters (</a:t>
            </a:r>
            <a:r>
              <a:rPr lang="he-IL" dirty="0"/>
              <a:t>ישׁוע</a:t>
            </a:r>
            <a:r>
              <a:rPr lang="en-US" dirty="0"/>
              <a:t>). The name was common in the 1st century AD. “Jesus” is the Greek form of the Hebrew name Joshua. The entire inscription reads “Judah, son of Jesus” (</a:t>
            </a:r>
            <a:r>
              <a:rPr lang="he-IL" dirty="0"/>
              <a:t>יהודה בר</a:t>
            </a:r>
            <a:r>
              <a:rPr lang="he-IL" baseline="0" dirty="0"/>
              <a:t> ישוע</a:t>
            </a:r>
            <a:r>
              <a:rPr lang="en-US" dirty="0"/>
              <a:t>). This ossuary was photographed at the Israel Museum. The next slide includes a label highlighting</a:t>
            </a:r>
            <a:r>
              <a:rPr lang="en-US" baseline="0" dirty="0"/>
              <a:t> the name “Jesus/Joshua.”</a:t>
            </a:r>
            <a:endParaRPr lang="en-US" dirty="0"/>
          </a:p>
          <a:p>
            <a:endParaRPr lang="en-US" dirty="0"/>
          </a:p>
          <a:p>
            <a:r>
              <a:rPr lang="en-US" dirty="0"/>
              <a:t>tb032014583</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194999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ossuary preserves the name of (another) Jesus in Aramaic letters (</a:t>
            </a:r>
            <a:r>
              <a:rPr lang="he-IL" dirty="0"/>
              <a:t>ישׁוע</a:t>
            </a:r>
            <a:r>
              <a:rPr lang="en-US" dirty="0"/>
              <a:t>). The name was common in the 1st century AD. “Jesus” is the Greek form of the Hebrew name Joshua. The entire inscription reads “Judah, son of Jesus” (</a:t>
            </a:r>
            <a:r>
              <a:rPr lang="he-IL" dirty="0"/>
              <a:t>יהודה בר</a:t>
            </a:r>
            <a:r>
              <a:rPr lang="he-IL" baseline="0" dirty="0"/>
              <a:t> ישוע</a:t>
            </a:r>
            <a:r>
              <a:rPr lang="en-US" dirty="0"/>
              <a:t>). This ossuary was photographed at the Israel Museum.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tb032014583</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626386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names Jesus and Joseph were common in the first century AD. This ossuary </a:t>
            </a:r>
            <a:r>
              <a:rPr lang="en-US" baseline="0" dirty="0"/>
              <a:t>shows a contemporary Aramaic inscription that includes the name Jesus. The inscription reads “Jesus, son of Joseph” (</a:t>
            </a:r>
            <a:r>
              <a:rPr lang="en-US" i="1" baseline="0" dirty="0" err="1"/>
              <a:t>Yeshua</a:t>
            </a:r>
            <a:r>
              <a:rPr lang="en-US" i="1" baseline="0" dirty="0"/>
              <a:t> bar </a:t>
            </a:r>
            <a:r>
              <a:rPr lang="en-US" i="1" baseline="0" dirty="0" err="1"/>
              <a:t>Yoseph</a:t>
            </a:r>
            <a:r>
              <a:rPr lang="en-US" baseline="0" dirty="0"/>
              <a:t>, </a:t>
            </a:r>
            <a:r>
              <a:rPr lang="he-IL" baseline="0" dirty="0"/>
              <a:t>ישוע בר </a:t>
            </a:r>
            <a:r>
              <a:rPr lang="he-IL" baseline="0" dirty="0" err="1"/>
              <a:t>יהוסף</a:t>
            </a:r>
            <a:r>
              <a:rPr lang="en-US" baseline="0" dirty="0"/>
              <a:t>). </a:t>
            </a:r>
            <a:r>
              <a:rPr lang="en-US" dirty="0"/>
              <a:t>This bone box was photographed at the Israel Museum. The next slide includes a highlight of the name “Jesus/Joshua.”</a:t>
            </a:r>
          </a:p>
          <a:p>
            <a:endParaRPr lang="en-US" dirty="0"/>
          </a:p>
          <a:p>
            <a:r>
              <a:rPr lang="en-US" dirty="0"/>
              <a:t>tb032014579</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021277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names Jesus and Joseph were common in the first century AD. This ossuary </a:t>
            </a:r>
            <a:r>
              <a:rPr lang="en-US" baseline="0" dirty="0"/>
              <a:t>shows a contemporary Aramaic inscription that includes the name Jesus. The inscription reads “Jesus, son of Joseph” (</a:t>
            </a:r>
            <a:r>
              <a:rPr lang="en-US" i="1" baseline="0" dirty="0" err="1"/>
              <a:t>Yeshua</a:t>
            </a:r>
            <a:r>
              <a:rPr lang="en-US" i="1" baseline="0" dirty="0"/>
              <a:t> bar </a:t>
            </a:r>
            <a:r>
              <a:rPr lang="en-US" i="1" baseline="0" dirty="0" err="1"/>
              <a:t>Yoseph</a:t>
            </a:r>
            <a:r>
              <a:rPr lang="en-US" baseline="0" dirty="0"/>
              <a:t>, </a:t>
            </a:r>
            <a:r>
              <a:rPr lang="he-IL" baseline="0" dirty="0"/>
              <a:t>ישוע בר </a:t>
            </a:r>
            <a:r>
              <a:rPr lang="he-IL" baseline="0" dirty="0" err="1"/>
              <a:t>יהוסף</a:t>
            </a:r>
            <a:r>
              <a:rPr lang="en-US" baseline="0" dirty="0"/>
              <a:t>). </a:t>
            </a:r>
            <a:r>
              <a:rPr lang="en-US" dirty="0"/>
              <a:t>This bone box was photographed at the Israel Museum.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endParaRPr lang="en-US" dirty="0"/>
          </a:p>
          <a:p>
            <a:r>
              <a:rPr lang="en-US" dirty="0"/>
              <a:t>tb032014579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595102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Perhaps</a:t>
            </a:r>
            <a:r>
              <a:rPr lang="en-US" baseline="0" dirty="0"/>
              <a:t> the best-known brother of Jesus was James. </a:t>
            </a:r>
            <a:r>
              <a:rPr lang="en-US" dirty="0"/>
              <a:t>This ossuary has an inscription which suggests that it belonged to James,</a:t>
            </a:r>
            <a:r>
              <a:rPr lang="en-US" baseline="0" dirty="0"/>
              <a:t> the half-brother of Jesus. The Aramaic inscription reads “James, son of Joseph, brother of Jesus” (</a:t>
            </a:r>
            <a:r>
              <a:rPr lang="he-IL" baseline="0" dirty="0" err="1"/>
              <a:t>יעכוב</a:t>
            </a:r>
            <a:r>
              <a:rPr lang="he-IL" baseline="0" dirty="0"/>
              <a:t> בר יוסף אחוי ישׁוע</a:t>
            </a:r>
            <a:r>
              <a:rPr lang="en-US" baseline="0" dirty="0"/>
              <a:t>). Because it originated on the antiquities market, its claim to authenticity has been disputed. Most agree that the bone box itself is ancient, but the question concerns whether all or some of the inscription is a modern forgery. </a:t>
            </a:r>
            <a:r>
              <a:rPr lang="en-US" dirty="0"/>
              <a:t>The James ossuary was on display at the Royal Ontario Museum from November 15, 2002, to January 5, 2003. Since then, it has not been on public display. This image comes from Paradiso and is in</a:t>
            </a:r>
            <a:r>
              <a:rPr lang="en-US" baseline="0" dirty="0"/>
              <a:t> the</a:t>
            </a:r>
            <a:r>
              <a:rPr lang="en-US" dirty="0"/>
              <a:t> public domain, via Wikimedia Commons, https://</a:t>
            </a:r>
            <a:r>
              <a:rPr lang="en-US" dirty="0" err="1"/>
              <a:t>commons.wikimedia.org</a:t>
            </a:r>
            <a:r>
              <a:rPr lang="en-US" dirty="0"/>
              <a:t>/wiki/File:JamesOssuary-1-.jpg.</a:t>
            </a:r>
          </a:p>
          <a:p>
            <a:endParaRPr lang="en-US" dirty="0"/>
          </a:p>
          <a:p>
            <a:r>
              <a:rPr lang="en-US" dirty="0"/>
              <a:t>wiki071120081927</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819513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shows a close-up of the inscription on the ossuary. In 2003</a:t>
            </a:r>
            <a:r>
              <a:rPr lang="en-US" baseline="0" dirty="0"/>
              <a:t> the Israel Antiquities Authority argued that the inscription was a forgery and took the owner, </a:t>
            </a:r>
            <a:r>
              <a:rPr lang="en-US" baseline="0" dirty="0" err="1"/>
              <a:t>Oded</a:t>
            </a:r>
            <a:r>
              <a:rPr lang="en-US" baseline="0" dirty="0"/>
              <a:t> Golan, to court. After a seven-year trial, Golan was acquitted of all forgery charges, although the judge in the case did not rule on the authenticity of the ossuary. Archaeologists, epigraphers, and other specialists are still divided over the authenticity of the inscription. Two studies of the patina have shown that it is consistent across the face of the letters and the rest of the surface, indicating the inscription is authentic (</a:t>
            </a:r>
            <a:r>
              <a:rPr lang="en-US" baseline="0" dirty="0" err="1"/>
              <a:t>Fruen</a:t>
            </a:r>
            <a:r>
              <a:rPr lang="en-US" baseline="0" dirty="0"/>
              <a:t> 2006: 10; Rosenfeld et al. 2014). </a:t>
            </a:r>
            <a:r>
              <a:rPr lang="en-US" dirty="0"/>
              <a:t>This image comes from Paradiso and is in</a:t>
            </a:r>
            <a:r>
              <a:rPr lang="en-US" baseline="0" dirty="0"/>
              <a:t> the</a:t>
            </a:r>
            <a:r>
              <a:rPr lang="en-US" dirty="0"/>
              <a:t> public domain, via Wikimedia Commons, https://commons.wikimedia.org/wiki/File:JamesOssuaryInscription-1-.jpg.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err="1"/>
              <a:t>Fruen</a:t>
            </a:r>
            <a:r>
              <a:rPr lang="en-US" i="0" dirty="0"/>
              <a:t>, Lois.</a:t>
            </a:r>
          </a:p>
          <a:p>
            <a:pPr marL="685800" lvl="0" indent="-457200">
              <a:tabLst>
                <a:tab pos="685800" algn="l"/>
              </a:tabLst>
              <a:defRPr/>
            </a:pPr>
            <a:r>
              <a:rPr lang="en-US" i="0" dirty="0"/>
              <a:t>2006	Real or Fake? The James Ossuary Case. </a:t>
            </a:r>
            <a:r>
              <a:rPr lang="en-US" b="0" i="1" dirty="0" err="1"/>
              <a:t>ChemMatters</a:t>
            </a:r>
            <a:r>
              <a:rPr lang="en-US" i="0" dirty="0"/>
              <a:t> 24: 8–10. PDF accessible online: </a:t>
            </a:r>
            <a:r>
              <a:rPr lang="en-US" dirty="0">
                <a:hlinkClick r:id="rId3">
                  <a:extLst>
                    <a:ext uri="{A12FA001-AC4F-418D-AE19-62706E023703}">
                      <ahyp:hlinkClr xmlns:ahyp="http://schemas.microsoft.com/office/drawing/2018/hyperlinkcolor" val="tx"/>
                    </a:ext>
                  </a:extLst>
                </a:hlinkClick>
              </a:rPr>
              <a:t>https://www.acs.org/content/dam/acsorg/education/resources/highschool/chemmatters/articlesbytopic/atomictheory/chemmatters-feb2006-ossuary.pdf</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Rosenfeld, Amnon, Howard R. Feldman, and Wolfgang E. </a:t>
            </a:r>
            <a:r>
              <a:rPr lang="en-US" i="0" dirty="0" err="1"/>
              <a:t>Krumbein</a:t>
            </a:r>
            <a:r>
              <a:rPr lang="en-US" i="0" dirty="0"/>
              <a:t>.</a:t>
            </a:r>
          </a:p>
          <a:p>
            <a:pPr marL="685800" lvl="0" indent="-457200">
              <a:buAutoNum type="arabicPlain" startAt="2014"/>
              <a:tabLst>
                <a:tab pos="685800" algn="l"/>
              </a:tabLst>
              <a:defRPr/>
            </a:pPr>
            <a:r>
              <a:rPr lang="en-US" i="0" dirty="0"/>
              <a:t>The Authenticity of the James Ossuary. </a:t>
            </a:r>
            <a:r>
              <a:rPr lang="en-US" i="1" dirty="0"/>
              <a:t>Open Journal of Geology </a:t>
            </a:r>
            <a:r>
              <a:rPr lang="en-US" dirty="0"/>
              <a:t>4: 69–78. PDF accessible online: </a:t>
            </a:r>
            <a:r>
              <a:rPr lang="en-US" dirty="0">
                <a:hlinkClick r:id="rId4">
                  <a:extLst>
                    <a:ext uri="{A12FA001-AC4F-418D-AE19-62706E023703}">
                      <ahyp:hlinkClr xmlns:ahyp="http://schemas.microsoft.com/office/drawing/2018/hyperlinkcolor" val="tx"/>
                    </a:ext>
                  </a:extLst>
                </a:hlinkClick>
              </a:rPr>
              <a:t>https://file.scirp.org/pdf/OJG_2014031213484587.pdf</a:t>
            </a:r>
            <a:r>
              <a:rPr lang="en-US" dirty="0"/>
              <a:t> </a:t>
            </a:r>
            <a:endParaRPr lang="en-US" i="0" dirty="0"/>
          </a:p>
          <a:p>
            <a:pPr marR="0" lvl="0" algn="l" defTabSz="914400" rtl="0" eaLnBrk="1" fontAlgn="auto" latinLnBrk="0" hangingPunct="1">
              <a:lnSpc>
                <a:spcPct val="100000"/>
              </a:lnSpc>
              <a:spcBef>
                <a:spcPts val="0"/>
              </a:spcBef>
              <a:spcAft>
                <a:spcPts val="0"/>
              </a:spcAft>
              <a:buClrTx/>
              <a:buSzTx/>
              <a:buFontTx/>
              <a:buNone/>
              <a:tabLst>
                <a:tab pos="685800" algn="l"/>
              </a:tabLst>
              <a:defRPr/>
            </a:pPr>
            <a:endParaRPr lang="en-US" dirty="0"/>
          </a:p>
          <a:p>
            <a:pPr marR="0" lvl="0" algn="l" defTabSz="914400" rtl="0" eaLnBrk="1" fontAlgn="auto" latinLnBrk="0" hangingPunct="1">
              <a:lnSpc>
                <a:spcPct val="100000"/>
              </a:lnSpc>
              <a:spcBef>
                <a:spcPts val="0"/>
              </a:spcBef>
              <a:spcAft>
                <a:spcPts val="0"/>
              </a:spcAft>
              <a:buClrTx/>
              <a:buSzTx/>
              <a:buFontTx/>
              <a:buNone/>
              <a:tabLst>
                <a:tab pos="685800" algn="l"/>
              </a:tabLst>
              <a:defRPr/>
            </a:pPr>
            <a:r>
              <a:rPr lang="en-US" dirty="0"/>
              <a:t>wiki0105200523171885</a:t>
            </a:r>
          </a:p>
          <a:p>
            <a:pPr marL="228600" lvl="0" indent="0">
              <a:buNone/>
              <a:tabLst>
                <a:tab pos="685800" algn="l"/>
              </a:tabLst>
              <a:defRPr/>
            </a:pPr>
            <a:endParaRPr lang="en-US" dirty="0"/>
          </a:p>
        </p:txBody>
      </p:sp>
    </p:spTree>
    <p:extLst>
      <p:ext uri="{BB962C8B-B14F-4D97-AF65-F5344CB8AC3E}">
        <p14:creationId xmlns:p14="http://schemas.microsoft.com/office/powerpoint/2010/main" val="604727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is of a scene from Trajan’s Column in Rome from AD 113. It is full of depictions of the war between the Romans and </a:t>
            </a:r>
            <a:r>
              <a:rPr lang="en-US" dirty="0" err="1"/>
              <a:t>Decians</a:t>
            </a:r>
            <a:r>
              <a:rPr lang="en-US" dirty="0"/>
              <a:t> that took place at the turn of the second century AD. Here, a procession of conquered Dacians are depicted kneeling before the Roman Emperor Trajan with their arms extended out to him in complete submission. Their </a:t>
            </a:r>
            <a:r>
              <a:rPr lang="en-US" dirty="0" err="1"/>
              <a:t>sheilds</a:t>
            </a:r>
            <a:r>
              <a:rPr lang="en-US" dirty="0"/>
              <a:t> strewn on the ground further highlight their surrender to the emperor. The ancient historian Cassius </a:t>
            </a:r>
            <a:r>
              <a:rPr lang="en-US" dirty="0" err="1"/>
              <a:t>Dio</a:t>
            </a:r>
            <a:r>
              <a:rPr lang="en-US" dirty="0"/>
              <a:t> reported that the last king of the Dacians, </a:t>
            </a:r>
            <a:r>
              <a:rPr lang="en-US" dirty="0" err="1"/>
              <a:t>Decebalus</a:t>
            </a:r>
            <a:r>
              <a:rPr lang="en-US" dirty="0"/>
              <a:t>, also threw himself before Trajan in complete submission and recognition of his rule (</a:t>
            </a:r>
            <a:r>
              <a:rPr lang="en-US" dirty="0" err="1"/>
              <a:t>Cichorius</a:t>
            </a:r>
            <a:r>
              <a:rPr lang="en-US" dirty="0"/>
              <a:t> 1927: 350ff). This illustrates the powerful ruling force that was the Roman Empire led by the emperor. The emperor demanded complete submission from those whom he ruled. The reality of this background is why it would have been such a radical thing for Paul to say everyone without exception, every knee would bow at the name of Jesus, including that of the Roman emperor himself who will one day find himself before the true King of Kings. This image comes from Plate LXV in </a:t>
            </a:r>
            <a:r>
              <a:rPr lang="en-US" dirty="0" err="1"/>
              <a:t>Cichorius</a:t>
            </a:r>
            <a:r>
              <a:rPr lang="en-US" dirty="0"/>
              <a:t> (1896) and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Cichorius</a:t>
            </a:r>
            <a:r>
              <a:rPr lang="en-US" dirty="0"/>
              <a:t>, Conrad.</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1896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Erster</a:t>
            </a:r>
            <a:r>
              <a:rPr lang="en-US" i="1" dirty="0"/>
              <a:t> </a:t>
            </a:r>
            <a:r>
              <a:rPr lang="en-US" i="1" dirty="0" err="1"/>
              <a:t>Tafelband</a:t>
            </a:r>
            <a:r>
              <a:rPr lang="en-US" i="1" dirty="0"/>
              <a:t>. </a:t>
            </a:r>
            <a:r>
              <a:rPr lang="en-US" i="0" dirty="0"/>
              <a:t>Berlin: George Reimer</a:t>
            </a:r>
            <a:r>
              <a:rPr lang="en-US" dirty="0"/>
              <a:t>.</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1927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Erster</a:t>
            </a:r>
            <a:r>
              <a:rPr lang="en-US" i="1" dirty="0"/>
              <a:t> </a:t>
            </a:r>
            <a:r>
              <a:rPr lang="en-US" i="1" dirty="0" err="1"/>
              <a:t>Textband</a:t>
            </a:r>
            <a:r>
              <a:rPr lang="en-US" i="1" dirty="0"/>
              <a:t>. </a:t>
            </a:r>
            <a:r>
              <a:rPr lang="en-US" i="0" dirty="0"/>
              <a:t>Berlin: George Reimer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cc1896etpl50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336450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“fill up” (Gk. </a:t>
            </a:r>
            <a:r>
              <a:rPr lang="en-US" sz="1200" i="1" kern="1200" dirty="0" err="1">
                <a:solidFill>
                  <a:schemeClr val="tx1"/>
                </a:solidFill>
                <a:effectLst/>
                <a:latin typeface="+mn-lt"/>
                <a:ea typeface="+mn-ea"/>
                <a:cs typeface="+mn-cs"/>
              </a:rPr>
              <a:t>plēroō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πληρόω</a:t>
            </a:r>
            <a:r>
              <a:rPr lang="en-US" dirty="0"/>
              <a:t>) is used in some contexts</a:t>
            </a:r>
            <a:r>
              <a:rPr lang="en-US" baseline="0" dirty="0"/>
              <a:t> </a:t>
            </a:r>
            <a:r>
              <a:rPr lang="en-US" dirty="0"/>
              <a:t>to refer to physically filling up something. For example, it is used to refer to filling a sail with wind, as depicted in the relief pictured above. Here, Paul is using a more abstract extension of the word to entreat the Philippians to fill up his joy by living new lives in Christ. This marble relief was photographed at the British Museum.</a:t>
            </a:r>
          </a:p>
          <a:p>
            <a:endParaRPr lang="en-US" dirty="0"/>
          </a:p>
          <a:p>
            <a:r>
              <a:rPr lang="en-US" dirty="0"/>
              <a:t>adr1805171634</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Bowing on one’s knees in the ancient world indicated respect and submission before an authority, particularly kings and their representatives. The bronze relief shown here depicts</a:t>
            </a:r>
            <a:r>
              <a:rPr lang="en-US" baseline="0" dirty="0"/>
              <a:t> a man, possibly the crown prince, bowing before the king. </a:t>
            </a:r>
            <a:r>
              <a:rPr lang="en-US" dirty="0"/>
              <a:t>This relief was originally part of the bronze bands that held together the wooden gates of the city of Balawat.</a:t>
            </a:r>
            <a:r>
              <a:rPr lang="en-US" baseline="0" dirty="0"/>
              <a:t> It </a:t>
            </a:r>
            <a:r>
              <a:rPr lang="en-US" dirty="0"/>
              <a:t>was photographed at the British Museum. </a:t>
            </a:r>
          </a:p>
          <a:p>
            <a:pPr marL="4763" lvl="2" indent="0">
              <a:buNone/>
            </a:pPr>
            <a:endParaRPr lang="en-US" dirty="0"/>
          </a:p>
          <a:p>
            <a:pPr marL="4763" lvl="2" indent="0">
              <a:buNone/>
            </a:pPr>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2376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This stone obelisk includes a depiction of the Israelite king Jehu bowing on hands and knees, with his face to the ground, before the Assyrian king Shalmaneser</a:t>
            </a:r>
            <a:r>
              <a:rPr lang="en-US" baseline="0" dirty="0"/>
              <a:t> III. It is a rare contemporary depiction of an Israelite king. This artifact </a:t>
            </a:r>
            <a:r>
              <a:rPr lang="en-US" dirty="0"/>
              <a:t>was photographed at the British Museum. </a:t>
            </a:r>
          </a:p>
          <a:p>
            <a:pPr marL="4763" lvl="2" indent="0">
              <a:buNone/>
            </a:pPr>
            <a:endParaRPr lang="en-US" dirty="0"/>
          </a:p>
          <a:p>
            <a:pPr marL="4763" lvl="2" indent="0">
              <a:buNone/>
            </a:pPr>
            <a:r>
              <a:rPr lang="en-US" dirty="0"/>
              <a:t>tb112004821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3154412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This relief comes from the palace of Sennacherib at Nineveh. The</a:t>
            </a:r>
            <a:r>
              <a:rPr lang="en-US" baseline="0" dirty="0"/>
              <a:t> king himself is pictured sitting on a throne at the far right, with attendants waving fans over his head. The supplicants on the left, some of whom are kneeling, are captives who have been brought before the king, most likely Judeans from his successful siege of the Judean city of Lachish. This relief </a:t>
            </a:r>
            <a:r>
              <a:rPr lang="en-US" dirty="0"/>
              <a:t>was photographed at the British Museum. </a:t>
            </a:r>
          </a:p>
          <a:p>
            <a:pPr marL="4763" lvl="2" indent="0">
              <a:buNone/>
            </a:pPr>
            <a:endParaRPr lang="en-US" dirty="0"/>
          </a:p>
          <a:p>
            <a:pPr marL="4763" lvl="2" indent="0">
              <a:buNone/>
            </a:pPr>
            <a:r>
              <a:rPr lang="en-US" dirty="0"/>
              <a:t>tb112004327</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4039293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fragmentary statue originally showed the Roman emperor Hadrian (r. 117–138) flanked by a kneeling barbarian</a:t>
            </a:r>
            <a:r>
              <a:rPr lang="en-US" baseline="0" dirty="0"/>
              <a:t>. The kneeling position of the barbarian demonstrates his subservience to the emperor, the very idea Paul communicated in this statement. This statue was photographed at the Thessalonica Archaeological Museum.</a:t>
            </a:r>
          </a:p>
          <a:p>
            <a:endParaRPr lang="en-US" dirty="0"/>
          </a:p>
          <a:p>
            <a:pPr marL="4763" lvl="2" indent="0">
              <a:buNone/>
            </a:pPr>
            <a:r>
              <a:rPr lang="en-US" dirty="0"/>
              <a:t>tb011301140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0188129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sequence “in heaven and on earth and under the earth (i.e., the sea)” is an ancient merism used in Semitic contexts which communicates the totality of the created realm (e.g., </a:t>
            </a:r>
            <a:r>
              <a:rPr lang="en-US" sz="1200" kern="1200" dirty="0">
                <a:solidFill>
                  <a:schemeClr val="tx1"/>
                </a:solidFill>
                <a:effectLst/>
                <a:latin typeface="+mn-lt"/>
                <a:ea typeface="+mn-ea"/>
                <a:cs typeface="+mn-cs"/>
              </a:rPr>
              <a:t>Exod 20:4; Deut 4:15-18; 5:8)</a:t>
            </a:r>
            <a:r>
              <a:rPr lang="en-US" dirty="0"/>
              <a:t>. A similar merism can be seen in the inscription shown here. This inscription mentions Nero as the “Caesar of god” and Trajan as the “Lord of the land and sea.” The phrase “land and sea” is a merism for totality (cf. Jon 1:9). Nero became emperor</a:t>
            </a:r>
            <a:r>
              <a:rPr lang="en-US" baseline="0" dirty="0"/>
              <a:t> of Rome around AD 54 and </a:t>
            </a:r>
            <a:r>
              <a:rPr lang="en-US" dirty="0"/>
              <a:t>Trajan was born around AD 53, close to when Paul would have written this letter. Trajan reigned as Roman emperor from AD 98 to 117. This inscription was photographed at Pergamum in Western Turkey. See the next slide for a close-up and highlights.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tb010417516</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9437104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Greek words highlighte</a:t>
            </a:r>
            <a:r>
              <a:rPr lang="en-US" baseline="0" dirty="0"/>
              <a:t>d in blue on this inscription read “Nero . . . Caesar of God” (</a:t>
            </a:r>
            <a:r>
              <a:rPr lang="el-GR" baseline="0" dirty="0"/>
              <a:t>ΝΕΡΟΥ</a:t>
            </a:r>
            <a:r>
              <a:rPr lang="en-US" baseline="0" dirty="0"/>
              <a:t> . . .</a:t>
            </a:r>
            <a:r>
              <a:rPr lang="el-GR" baseline="0" dirty="0"/>
              <a:t> ΚΑΙΣΑΡΑ ΘΕΟΥ</a:t>
            </a:r>
            <a:r>
              <a:rPr lang="en-US" baseline="0" dirty="0"/>
              <a:t>). The words highlighted in yellow read “Trajan . . . Lord of the land and the sea” (</a:t>
            </a:r>
            <a:r>
              <a:rPr lang="el-GR" baseline="0" dirty="0"/>
              <a:t>ΤΡΑΙΑΝ . . . ΤΟΝ ΓΗΣ ΚΑΙ ΘΑΛΑΣΣ</a:t>
            </a:r>
            <a:r>
              <a:rPr lang="en-US" baseline="0" dirty="0"/>
              <a:t>[</a:t>
            </a:r>
            <a:r>
              <a:rPr lang="el-GR" baseline="0" dirty="0"/>
              <a:t>ΗΣ</a:t>
            </a:r>
            <a:r>
              <a:rPr lang="en-US" baseline="0" dirty="0"/>
              <a:t>] </a:t>
            </a:r>
            <a:r>
              <a:rPr lang="el-GR" baseline="0" dirty="0"/>
              <a:t>ΚΥΡΙΟΝ</a:t>
            </a:r>
            <a:r>
              <a:rPr lang="en-US" baseline="0" dirty="0"/>
              <a:t>). </a:t>
            </a:r>
            <a:r>
              <a:rPr lang="en-US" dirty="0"/>
              <a:t>This inscription was photographed</a:t>
            </a:r>
            <a:r>
              <a:rPr lang="en-US" baseline="0" dirty="0"/>
              <a:t> at </a:t>
            </a:r>
            <a:r>
              <a:rPr lang="en-US" dirty="0"/>
              <a:t>Pergamum in western Turkey.</a:t>
            </a:r>
          </a:p>
          <a:p>
            <a:endParaRPr lang="en-US" dirty="0"/>
          </a:p>
          <a:p>
            <a:r>
              <a:rPr lang="en-US" dirty="0"/>
              <a:t>tb010417518</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6554349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“By myself have I sworn, the word is gone forth from my mouth in righteousness, and shall not return, that unto me every knee shall bow, every tongue shall swear” (Isa 45:23, ASV). In the context of Isaiah 45:23, Yahweh proclaims that there is no God or Savior besides Him (v. 21) and calls all to turn to Him for salvation (v. 22). The parallel that this verse makes between Jesus as Savior and Yahweh shows recognition by Paul of the deity of Jesus. Paul’s quotation of Isaiah 45:23 in Romans 14:11 is remarkably similar to Philippians 2:10-11. </a:t>
            </a:r>
            <a:endParaRPr lang="en-US" sz="1200" dirty="0"/>
          </a:p>
          <a:p>
            <a:pPr marL="4763" lvl="2" indent="0">
              <a:buNone/>
            </a:pPr>
            <a:endParaRPr lang="en-US" sz="1200" dirty="0"/>
          </a:p>
          <a:p>
            <a:pPr marL="4763" lvl="2" indent="0">
              <a:buNone/>
            </a:pPr>
            <a:r>
              <a:rPr lang="en-US" sz="1200" dirty="0"/>
              <a:t>The Great Isaiah Scroll is owned by the Israel Museum in Jerusalem. This image is public domain, from Wikimedia: https://commons.wikimedia.org/wiki/File:The_Great_Isaiah_Scroll_MS_A_(1QIsa)_-_Google_Art_Project-x1-y0.jpg</a:t>
            </a:r>
          </a:p>
          <a:p>
            <a:pPr marL="4763" lvl="2" indent="0">
              <a:buNone/>
            </a:pPr>
            <a:endParaRPr lang="en-US" sz="1200" dirty="0"/>
          </a:p>
          <a:p>
            <a:pPr marL="4763" lvl="2" indent="0">
              <a:buNone/>
            </a:pPr>
            <a:r>
              <a:rPr lang="en-US" sz="1200" dirty="0"/>
              <a:t>isax1y0</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187918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confession that Jesus is</a:t>
            </a:r>
            <a:r>
              <a:rPr lang="en-US" baseline="0" dirty="0"/>
              <a:t> “Lord”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is </a:t>
            </a:r>
            <a:r>
              <a:rPr lang="en-US" dirty="0"/>
              <a:t>an act</a:t>
            </a:r>
            <a:r>
              <a:rPr lang="en-US" baseline="0" dirty="0"/>
              <a:t> of submission to Him. Although “lord” is sometimes used to refer to an owner or master, in the context of this verse it likely implies Jesus’s divinity. </a:t>
            </a:r>
            <a:r>
              <a:rPr lang="en-US" dirty="0"/>
              <a:t>It should be observed that the divine name “Yahweh” (Heb. </a:t>
            </a:r>
            <a:r>
              <a:rPr lang="en-US" i="1" dirty="0" err="1"/>
              <a:t>yahweh</a:t>
            </a:r>
            <a:r>
              <a:rPr lang="en-US" i="1" dirty="0"/>
              <a:t>,</a:t>
            </a:r>
            <a:r>
              <a:rPr lang="he-IL" dirty="0"/>
              <a:t>יהוה </a:t>
            </a:r>
            <a:r>
              <a:rPr lang="en-US" dirty="0"/>
              <a:t>)</a:t>
            </a:r>
            <a:r>
              <a:rPr lang="en-US" i="0" dirty="0"/>
              <a:t> is consistently translated in the Greek version (LXX) of the Old Testament as “</a:t>
            </a:r>
            <a:r>
              <a:rPr lang="en-US" baseline="0" dirty="0"/>
              <a:t>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a:t>
            </a:r>
            <a:r>
              <a:rPr lang="en-US" i="0" dirty="0"/>
              <a:t>It is this version of the Old Testament that Paul and other New Testament writers regularly used. That “Lord” here points to the divinity of Jesus is further indicated by the fact that this statement parallels the one made by Yahweh about Himself in Isaiah 45:23 discussed in the previous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pictured in this photo was found at a Byzantine church </a:t>
            </a:r>
            <a:r>
              <a:rPr lang="en-US" baseline="0" dirty="0"/>
              <a:t>at Shiloh. It shows the early church’s affirmation that Jesus is Lord.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aseline="0" dirty="0"/>
              <a:t>ΚΥΡΙΕ</a:t>
            </a:r>
            <a:r>
              <a:rPr lang="en-US" baseline="0" dirty="0"/>
              <a:t>,</a:t>
            </a:r>
            <a:r>
              <a:rPr lang="el-GR" baseline="0" dirty="0"/>
              <a:t> </a:t>
            </a:r>
            <a:r>
              <a:rPr lang="en-US" i="1" baseline="0" dirty="0"/>
              <a:t>KURIE, </a:t>
            </a:r>
            <a:r>
              <a:rPr lang="en-US" i="0" baseline="0" dirty="0"/>
              <a:t>“LORD</a:t>
            </a:r>
            <a:r>
              <a:rPr lang="el-GR" baseline="0" dirty="0"/>
              <a:t>,</a:t>
            </a:r>
            <a:r>
              <a:rPr lang="en-US" baseline="0" dirty="0"/>
              <a:t>”</a:t>
            </a:r>
            <a:r>
              <a:rPr lang="el-GR" baseline="0" dirty="0"/>
              <a:t> ΙΥ</a:t>
            </a:r>
            <a:r>
              <a:rPr lang="en-US" baseline="0" dirty="0"/>
              <a:t> = </a:t>
            </a:r>
            <a:r>
              <a:rPr lang="el-GR" baseline="0" dirty="0"/>
              <a:t>ΙΗΣΟΥ</a:t>
            </a:r>
            <a:r>
              <a:rPr lang="en-US" baseline="0" dirty="0"/>
              <a:t>,</a:t>
            </a:r>
            <a:r>
              <a:rPr lang="el-GR" baseline="0" dirty="0"/>
              <a:t> </a:t>
            </a:r>
            <a:r>
              <a:rPr lang="en-US" i="1" baseline="0" dirty="0"/>
              <a:t>IESOU, “</a:t>
            </a:r>
            <a:r>
              <a:rPr lang="en-US" i="0" baseline="0" dirty="0"/>
              <a:t>Jesus</a:t>
            </a:r>
            <a:r>
              <a:rPr lang="el-GR" baseline="0" dirty="0"/>
              <a:t>,</a:t>
            </a:r>
            <a:r>
              <a:rPr lang="en-US" baseline="0" dirty="0"/>
              <a:t>” and </a:t>
            </a:r>
            <a:r>
              <a:rPr lang="el-GR" baseline="0" dirty="0"/>
              <a:t>ΧΕ</a:t>
            </a:r>
            <a:r>
              <a:rPr lang="en-US" baseline="0" dirty="0"/>
              <a:t> = </a:t>
            </a:r>
            <a:r>
              <a:rPr lang="el-GR" baseline="0" dirty="0"/>
              <a:t>ΧΡΙΣΤΕ</a:t>
            </a:r>
            <a:r>
              <a:rPr lang="en-US" baseline="0" dirty="0"/>
              <a:t>,</a:t>
            </a:r>
            <a:r>
              <a:rPr lang="el-GR" baseline="0" dirty="0"/>
              <a:t> </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See the next slide for highlights.</a:t>
            </a:r>
            <a:endParaRPr lang="en-US" dirty="0"/>
          </a:p>
          <a:p>
            <a:endParaRPr lang="en-US" dirty="0"/>
          </a:p>
          <a:p>
            <a:r>
              <a:rPr lang="en-US" dirty="0"/>
              <a:t>tb053116666</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8951062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confession that Jesus is</a:t>
            </a:r>
            <a:r>
              <a:rPr lang="en-US" baseline="0" dirty="0"/>
              <a:t> “Lord”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is </a:t>
            </a:r>
            <a:r>
              <a:rPr lang="en-US" dirty="0"/>
              <a:t>an act</a:t>
            </a:r>
            <a:r>
              <a:rPr lang="en-US" baseline="0" dirty="0"/>
              <a:t> of submission to Him. Although “lord” is sometimes used to refer to an owner or master, in the context of this verse it likely implies Jesus’s divinity. </a:t>
            </a:r>
            <a:r>
              <a:rPr lang="en-US" dirty="0"/>
              <a:t>It should be observed that the divine name “Yahweh” (Heb. </a:t>
            </a:r>
            <a:r>
              <a:rPr lang="en-US" i="1" dirty="0" err="1"/>
              <a:t>yahweh</a:t>
            </a:r>
            <a:r>
              <a:rPr lang="en-US" i="1" dirty="0"/>
              <a:t>,</a:t>
            </a:r>
            <a:r>
              <a:rPr lang="he-IL" dirty="0"/>
              <a:t>יהוה </a:t>
            </a:r>
            <a:r>
              <a:rPr lang="en-US" dirty="0"/>
              <a:t>)</a:t>
            </a:r>
            <a:r>
              <a:rPr lang="en-US" i="0" dirty="0"/>
              <a:t> is consistently translated in the Greek version (LXX) of the Old Testament as “</a:t>
            </a:r>
            <a:r>
              <a:rPr lang="en-US" baseline="0" dirty="0"/>
              <a:t>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a:t>
            </a:r>
            <a:r>
              <a:rPr lang="en-US" i="0" dirty="0"/>
              <a:t>It is this version of the Old Testament that Paul and other New Testament writers regularly used. That “Lord” here points to the divinity of Jesus is further indicated by the fact that this statement parallels the one made by Yahweh about Himself in Isaiah 45:23 discussed in the previous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pictured in this photo was found at a Byzantine church </a:t>
            </a:r>
            <a:r>
              <a:rPr lang="en-US" baseline="0" dirty="0"/>
              <a:t>at Shiloh. It shows the early church’s affirmation that Jesus is Lord.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aseline="0" dirty="0"/>
              <a:t>ΚΥΡΙΕ</a:t>
            </a:r>
            <a:r>
              <a:rPr lang="en-US" baseline="0" dirty="0"/>
              <a:t>,</a:t>
            </a:r>
            <a:r>
              <a:rPr lang="el-GR" baseline="0" dirty="0"/>
              <a:t> </a:t>
            </a:r>
            <a:r>
              <a:rPr lang="en-US" i="1" baseline="0" dirty="0"/>
              <a:t>KURIE, </a:t>
            </a:r>
            <a:r>
              <a:rPr lang="en-US" i="0" baseline="0" dirty="0"/>
              <a:t>“LORD</a:t>
            </a:r>
            <a:r>
              <a:rPr lang="el-GR" baseline="0" dirty="0"/>
              <a:t>,</a:t>
            </a:r>
            <a:r>
              <a:rPr lang="en-US" baseline="0" dirty="0"/>
              <a:t>”</a:t>
            </a:r>
            <a:r>
              <a:rPr lang="el-GR" baseline="0" dirty="0"/>
              <a:t> ΙΥ</a:t>
            </a:r>
            <a:r>
              <a:rPr lang="en-US" baseline="0" dirty="0"/>
              <a:t> = </a:t>
            </a:r>
            <a:r>
              <a:rPr lang="el-GR" baseline="0" dirty="0"/>
              <a:t>ΙΗΣΟΥ</a:t>
            </a:r>
            <a:r>
              <a:rPr lang="en-US" baseline="0" dirty="0"/>
              <a:t>,</a:t>
            </a:r>
            <a:r>
              <a:rPr lang="el-GR" baseline="0" dirty="0"/>
              <a:t> </a:t>
            </a:r>
            <a:r>
              <a:rPr lang="en-US" i="1" baseline="0" dirty="0"/>
              <a:t>IESOU, “</a:t>
            </a:r>
            <a:r>
              <a:rPr lang="en-US" i="0" baseline="0" dirty="0"/>
              <a:t>Jesus</a:t>
            </a:r>
            <a:r>
              <a:rPr lang="el-GR" baseline="0" dirty="0"/>
              <a:t>,</a:t>
            </a:r>
            <a:r>
              <a:rPr lang="en-US" baseline="0" dirty="0"/>
              <a:t>” and </a:t>
            </a:r>
            <a:r>
              <a:rPr lang="el-GR" baseline="0" dirty="0"/>
              <a:t>ΧΕ</a:t>
            </a:r>
            <a:r>
              <a:rPr lang="en-US" baseline="0" dirty="0"/>
              <a:t> = </a:t>
            </a:r>
            <a:r>
              <a:rPr lang="el-GR" baseline="0" dirty="0"/>
              <a:t>ΧΡΙΣΤΕ</a:t>
            </a:r>
            <a:r>
              <a:rPr lang="en-US" baseline="0" dirty="0"/>
              <a:t>,</a:t>
            </a:r>
            <a:r>
              <a:rPr lang="el-GR" baseline="0" dirty="0"/>
              <a:t> </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err="1"/>
              <a:t>nomina</a:t>
            </a:r>
            <a:r>
              <a:rPr lang="en-US" i="1" baseline="0" dirty="0"/>
              <a:t> sacra</a:t>
            </a:r>
            <a:r>
              <a:rPr lang="en-US" baseline="0" dirty="0"/>
              <a:t>). This mosaic was photographed at the Good Samaritan Museum </a:t>
            </a:r>
            <a:r>
              <a:rPr lang="en-US" dirty="0"/>
              <a:t>along the Jerusalem-Jericho road.</a:t>
            </a:r>
            <a:r>
              <a:rPr lang="en-US" baseline="0" dirty="0"/>
              <a:t> </a:t>
            </a:r>
          </a:p>
          <a:p>
            <a:endParaRPr lang="en-US" dirty="0"/>
          </a:p>
          <a:p>
            <a:r>
              <a:rPr lang="en-US" dirty="0"/>
              <a:t>tb053116666</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743420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practice of identifying </a:t>
            </a:r>
            <a:r>
              <a:rPr lang="en-US" i="1" baseline="0" dirty="0"/>
              <a:t>nomina sacra </a:t>
            </a:r>
            <a:r>
              <a:rPr lang="en-US" baseline="0" dirty="0"/>
              <a:t>by abbreviating them and marking them with an </a:t>
            </a:r>
            <a:r>
              <a:rPr lang="en-US" baseline="0" dirty="0" err="1"/>
              <a:t>overline</a:t>
            </a:r>
            <a:r>
              <a:rPr lang="en-US" baseline="0" dirty="0"/>
              <a:t> is found in the earliest extant copies of the New Testament. Initially this practice was restricted to the words “God” (</a:t>
            </a:r>
            <a:r>
              <a:rPr lang="el-GR" baseline="0" dirty="0"/>
              <a:t>ΘΕΟΣ</a:t>
            </a:r>
            <a:r>
              <a:rPr lang="en-US" baseline="0" dirty="0"/>
              <a:t>), “Lord” (</a:t>
            </a:r>
            <a:r>
              <a:rPr lang="el-GR" baseline="0" dirty="0"/>
              <a:t>ΚΥΡΙΟΣ</a:t>
            </a:r>
            <a:r>
              <a:rPr lang="en-US" baseline="0" dirty="0"/>
              <a:t>), “Jesus” (</a:t>
            </a:r>
            <a:r>
              <a:rPr lang="el-GR" baseline="0" dirty="0"/>
              <a:t>ΙΗΣΟΥΣ</a:t>
            </a:r>
            <a:r>
              <a:rPr lang="en-US" baseline="0" dirty="0"/>
              <a:t>), and “Christ” (</a:t>
            </a:r>
            <a:r>
              <a:rPr lang="el-GR" baseline="0" dirty="0"/>
              <a:t>ΧΡΙΣΤΟΣ</a:t>
            </a:r>
            <a:r>
              <a:rPr lang="en-US" baseline="0" dirty="0"/>
              <a:t>), each in their various grammatical cases (see discussion in Hurtado 2006: 95ff). In later periods the practice blossomed to include dozens of other words as well. At least in the early period this practice is thought to reflect the Christian view that Jesus was divine.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papyrus</a:t>
            </a:r>
            <a:r>
              <a:rPr lang="en-US" baseline="0" dirty="0"/>
              <a:t> dates to the early 2nd century, perhaps AD 125–50, shortly after the archetypal Pauline corpus was formed around AD 100 (Comfort 1999: 196–97). The next slide includes a close-up of the middle of the page with several </a:t>
            </a:r>
            <a:r>
              <a:rPr lang="en-US" i="1" baseline="0" dirty="0"/>
              <a:t>nomina sacra</a:t>
            </a:r>
            <a:r>
              <a:rPr lang="en-US" baseline="0" dirty="0"/>
              <a:t>.</a:t>
            </a:r>
          </a:p>
          <a:p>
            <a:endParaRPr lang="en-US" baseline="0" dirty="0"/>
          </a:p>
          <a:p>
            <a:r>
              <a:rPr lang="en-US" baseline="0" dirty="0"/>
              <a:t>This image BP II f.87 © The Trustees of the Chester Beatty Library, Dublin. The Center for the Study of New Testament Manuscripts (www.csntm.org) digitized Papyrus 45 at the Chester Beatty Library. Used by permission.</a:t>
            </a:r>
          </a:p>
          <a:p>
            <a:endParaRPr lang="en-US" baseline="0" dirty="0"/>
          </a:p>
          <a:p>
            <a:r>
              <a:rPr lang="en-US" b="1" baseline="0" dirty="0"/>
              <a:t>References:</a:t>
            </a:r>
          </a:p>
          <a:p>
            <a:r>
              <a:rPr lang="en-US" baseline="0" dirty="0"/>
              <a:t>Comfort, Philip W., and Barrett, David P.</a:t>
            </a:r>
          </a:p>
          <a:p>
            <a:pPr marL="685800" indent="-457200">
              <a:tabLst>
                <a:tab pos="685800" algn="l"/>
              </a:tabLst>
            </a:pPr>
            <a:r>
              <a:rPr lang="en-US" baseline="0" dirty="0"/>
              <a:t>1999	</a:t>
            </a:r>
            <a:r>
              <a:rPr lang="en-US" i="1" baseline="0" dirty="0"/>
              <a:t>The Complete Text of the Earliest New Testament Manuscripts</a:t>
            </a:r>
            <a:r>
              <a:rPr lang="en-US" baseline="0" dirty="0"/>
              <a:t>. Grand Rapids: Baker.</a:t>
            </a:r>
          </a:p>
          <a:p>
            <a:r>
              <a:rPr lang="en-US" baseline="0" dirty="0"/>
              <a:t>Hurtado, Larry W.</a:t>
            </a:r>
          </a:p>
          <a:p>
            <a:pPr marL="685800" indent="-457200">
              <a:tabLst>
                <a:tab pos="685800" algn="l"/>
              </a:tabLst>
            </a:pPr>
            <a:r>
              <a:rPr lang="en-US" baseline="0" dirty="0"/>
              <a:t>2006	</a:t>
            </a:r>
            <a:r>
              <a:rPr lang="en-US" i="1" baseline="0" dirty="0"/>
              <a:t>The Earliest Christian Artifacts: Manuscripts and Christian Origins</a:t>
            </a:r>
            <a:r>
              <a:rPr lang="en-US" baseline="0" dirty="0"/>
              <a:t>. Grand Rapids: Eerdmans.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P46_087b_k1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743420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south Italian red-figure deep bowl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adr1711139192</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practice of identifying </a:t>
            </a:r>
            <a:r>
              <a:rPr lang="en-US" i="1" baseline="0" dirty="0"/>
              <a:t>nomina sacra </a:t>
            </a:r>
            <a:r>
              <a:rPr lang="en-US" baseline="0" dirty="0"/>
              <a:t>by abbreviating them and marking them with an </a:t>
            </a:r>
            <a:r>
              <a:rPr lang="en-US" baseline="0" dirty="0" err="1"/>
              <a:t>overline</a:t>
            </a:r>
            <a:r>
              <a:rPr lang="en-US" baseline="0" dirty="0"/>
              <a:t> is found in the earliest extant copies of the New Testament. Initially this practice was restricted to the words “God” (</a:t>
            </a:r>
            <a:r>
              <a:rPr lang="el-GR" baseline="0" dirty="0"/>
              <a:t>ΘΕΟΣ</a:t>
            </a:r>
            <a:r>
              <a:rPr lang="en-US" baseline="0" dirty="0"/>
              <a:t>), “Lord” (</a:t>
            </a:r>
            <a:r>
              <a:rPr lang="el-GR" baseline="0" dirty="0"/>
              <a:t>ΚΥΡΙΟΣ</a:t>
            </a:r>
            <a:r>
              <a:rPr lang="en-US" baseline="0" dirty="0"/>
              <a:t>), “Jesus” (</a:t>
            </a:r>
            <a:r>
              <a:rPr lang="el-GR" baseline="0" dirty="0"/>
              <a:t>ΙΗΣΟΥΣ</a:t>
            </a:r>
            <a:r>
              <a:rPr lang="en-US" baseline="0" dirty="0"/>
              <a:t>), and “Christ” (</a:t>
            </a:r>
            <a:r>
              <a:rPr lang="el-GR" baseline="0" dirty="0"/>
              <a:t>ΧΡΙΣΤΟΣ</a:t>
            </a:r>
            <a:r>
              <a:rPr lang="en-US" baseline="0" dirty="0"/>
              <a:t>), each in their various grammatical cases (see discussion in Hurtado 2006: 95ff). In later periods the practice blossomed to include dozens of other words as well. At least in the early period this practice is thought to reflect the Christian view that Jesus was divine.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papyrus</a:t>
            </a:r>
            <a:r>
              <a:rPr lang="en-US" baseline="0" dirty="0"/>
              <a:t> dates to the early 2nd century, perhaps AD 125–50, shortly after the archetypal Pauline corpus was formed around AD 100 (Comfort 1999: 196–97). The </a:t>
            </a:r>
            <a:r>
              <a:rPr lang="en-US" i="1" baseline="0" dirty="0"/>
              <a:t>nomina sacra</a:t>
            </a:r>
            <a:r>
              <a:rPr lang="en-US" i="0" baseline="0" dirty="0"/>
              <a:t> visible in this photo all appear in the third line</a:t>
            </a:r>
            <a:r>
              <a:rPr lang="el-GR" i="0" baseline="0" dirty="0"/>
              <a:t>, </a:t>
            </a:r>
            <a:r>
              <a:rPr lang="en-US" i="0" baseline="0" dirty="0"/>
              <a:t>which includes the end of Phil 2:5 and the start of Phil 2:6. They include the names “Christ” (dative, </a:t>
            </a:r>
            <a:r>
              <a:rPr lang="el-GR" i="0" baseline="0" dirty="0"/>
              <a:t>ΧΡ</a:t>
            </a:r>
            <a:r>
              <a:rPr lang="en-US" i="0" baseline="0" dirty="0"/>
              <a:t>[</a:t>
            </a:r>
            <a:r>
              <a:rPr lang="el-GR" i="0" baseline="0" dirty="0"/>
              <a:t>ΙΣΤ</a:t>
            </a:r>
            <a:r>
              <a:rPr lang="en-US" i="0" baseline="0" dirty="0"/>
              <a:t>]</a:t>
            </a:r>
            <a:r>
              <a:rPr lang="el-GR" i="0" baseline="0" dirty="0"/>
              <a:t>Ω</a:t>
            </a:r>
            <a:r>
              <a:rPr lang="en-US" i="0" baseline="0" dirty="0"/>
              <a:t>), “Jesus” (dative, </a:t>
            </a:r>
            <a:r>
              <a:rPr lang="el-GR" i="0" baseline="0" dirty="0"/>
              <a:t>ΙΗ</a:t>
            </a:r>
            <a:r>
              <a:rPr lang="en-US" i="0" baseline="0" dirty="0"/>
              <a:t>[</a:t>
            </a:r>
            <a:r>
              <a:rPr lang="el-GR" i="0" baseline="0" dirty="0"/>
              <a:t>ΣΟ</a:t>
            </a:r>
            <a:r>
              <a:rPr lang="en-US" i="0" baseline="0" dirty="0"/>
              <a:t>]</a:t>
            </a:r>
            <a:r>
              <a:rPr lang="el-GR" i="0" baseline="0" dirty="0"/>
              <a:t>Υ</a:t>
            </a:r>
            <a:r>
              <a:rPr lang="en-US" i="0" baseline="0" dirty="0"/>
              <a:t>), and “God” (genitive, </a:t>
            </a:r>
            <a:r>
              <a:rPr lang="el-GR" i="0" baseline="0" dirty="0"/>
              <a:t>Θ</a:t>
            </a:r>
            <a:r>
              <a:rPr lang="en-US" i="0" baseline="0" dirty="0"/>
              <a:t>[</a:t>
            </a:r>
            <a:r>
              <a:rPr lang="el-GR" i="0" baseline="0" dirty="0"/>
              <a:t>ΕΟ</a:t>
            </a:r>
            <a:r>
              <a:rPr lang="en-US" i="0" baseline="0" dirty="0"/>
              <a:t>]</a:t>
            </a:r>
            <a:r>
              <a:rPr lang="el-GR" i="0" baseline="0" dirty="0"/>
              <a:t>Υ</a:t>
            </a:r>
            <a:r>
              <a:rPr lang="en-US" i="0" baseline="0" dirty="0"/>
              <a:t>).</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image BP II f.87 © The Trustees of the Chester Beatty Library, Dublin. The Center for the Study of New Testament Manuscripts (www.csntm.org) digitized Papyrus 45 at the Chester Beatty Library. Used by permission.</a:t>
            </a:r>
          </a:p>
          <a:p>
            <a:endParaRPr lang="en-US" baseline="0" dirty="0"/>
          </a:p>
          <a:p>
            <a:r>
              <a:rPr lang="en-US" b="1" baseline="0" dirty="0"/>
              <a:t>References:</a:t>
            </a:r>
          </a:p>
          <a:p>
            <a:r>
              <a:rPr lang="en-US" baseline="0" dirty="0"/>
              <a:t>Comfort, Philip W., and Barrett, David P.</a:t>
            </a:r>
          </a:p>
          <a:p>
            <a:pPr marL="685800" indent="-457200">
              <a:tabLst>
                <a:tab pos="685800" algn="l"/>
              </a:tabLst>
            </a:pPr>
            <a:r>
              <a:rPr lang="en-US" baseline="0" dirty="0"/>
              <a:t>1999	</a:t>
            </a:r>
            <a:r>
              <a:rPr lang="en-US" i="1" baseline="0" dirty="0"/>
              <a:t>The Complete Text of the Earliest New Testament Manuscripts</a:t>
            </a:r>
            <a:r>
              <a:rPr lang="en-US" baseline="0" dirty="0"/>
              <a:t>. Grand Rapids: Baker.</a:t>
            </a:r>
          </a:p>
          <a:p>
            <a:r>
              <a:rPr lang="en-US" baseline="0" dirty="0"/>
              <a:t>Hurtado, Larry W.</a:t>
            </a:r>
          </a:p>
          <a:p>
            <a:pPr marL="685800" indent="-457200">
              <a:tabLst>
                <a:tab pos="685800" algn="l"/>
              </a:tabLst>
            </a:pPr>
            <a:r>
              <a:rPr lang="en-US" baseline="0" dirty="0"/>
              <a:t>2006	</a:t>
            </a:r>
            <a:r>
              <a:rPr lang="en-US" i="1" baseline="0" dirty="0"/>
              <a:t>The Earliest Christian Artifacts: Manuscripts and Christian Origins</a:t>
            </a:r>
            <a:r>
              <a:rPr lang="en-US" baseline="0" dirty="0"/>
              <a:t>. Grand Rapids: Eerdmans.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P46_087b_k1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7434201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confession that Jesus is Lord held particular significance for those living under Roman rule. The confession of Jesus as Lord was in direct opposition to the pronouncements that Caesar was the divine Lord. This Latin inscription describes Trajan as “divine,” illustrating the potential conflict between acknowledging Jesus</a:t>
            </a:r>
            <a:r>
              <a:rPr lang="en-US" baseline="0" dirty="0"/>
              <a:t> as Lord and acknowledging the titles claimed by the earthly rulers for themselves.</a:t>
            </a:r>
            <a:r>
              <a:rPr lang="en-US" dirty="0"/>
              <a:t> This inscription was photographed at the Naples Archaeological Museum. See the next slide for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359498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confession that Jesus is Lord held particular significance for those living under Roman rule. The confession of Jesus as Lord was in direct opposition to the pronouncements that Caesar was the divine Lord. This Latin inscription describes Trajan as “divine,” illustrating the potential conflict between acknowledging Jesus</a:t>
            </a:r>
            <a:r>
              <a:rPr lang="en-US" baseline="0" dirty="0"/>
              <a:t> as Lord and acknowledging the titles claimed by the earthy rules for themselves.</a:t>
            </a:r>
            <a:r>
              <a:rPr lang="en-US" dirty="0"/>
              <a:t> This inscription was photographed at the Naples Archaeological Museum. The highlighted</a:t>
            </a:r>
            <a:r>
              <a:rPr lang="en-US" baseline="0" dirty="0"/>
              <a:t> portion of the inscription reads “Divine Trajan” (Lat. DIVI TRAIANI).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3627377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frieze provides another example of an inscription describing the Roman emperor</a:t>
            </a:r>
            <a:r>
              <a:rPr lang="en-US" baseline="0" dirty="0"/>
              <a:t> </a:t>
            </a:r>
            <a:r>
              <a:rPr lang="en-US" dirty="0"/>
              <a:t>as divine. In this instance it is the </a:t>
            </a:r>
            <a:r>
              <a:rPr lang="en-US" baseline="0" dirty="0"/>
              <a:t>emperor Nerva (AD 96–98). T</a:t>
            </a:r>
            <a:r>
              <a:rPr lang="en-US" dirty="0"/>
              <a:t>his inscription was photographed at Corinth. See the next slide for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9523477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frieze provides another example of an inscription describing the Roman emperor</a:t>
            </a:r>
            <a:r>
              <a:rPr lang="en-US" baseline="0" dirty="0"/>
              <a:t> </a:t>
            </a:r>
            <a:r>
              <a:rPr lang="en-US" dirty="0"/>
              <a:t>as divine. In this instance it is the </a:t>
            </a:r>
            <a:r>
              <a:rPr lang="en-US" baseline="0" dirty="0"/>
              <a:t>emperor Nerva (AD 96–98). T</a:t>
            </a:r>
            <a:r>
              <a:rPr lang="en-US" dirty="0"/>
              <a:t>his inscription was photographed at Corinth.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4427749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Romans followed in a long line of human</a:t>
            </a:r>
            <a:r>
              <a:rPr lang="en-US" baseline="0" dirty="0"/>
              <a:t> rulers who styled themselves as divine. An earlier example (of the many that could be cited over millennia) is Antiochus IV Epiphanes. </a:t>
            </a:r>
            <a:r>
              <a:rPr lang="en-US" sz="1200" dirty="0"/>
              <a:t>The</a:t>
            </a:r>
            <a:r>
              <a:rPr lang="en-US" sz="1200" baseline="0" dirty="0"/>
              <a:t> obverse side of this coin (left) shows a portrait of </a:t>
            </a:r>
            <a:r>
              <a:rPr lang="en-US" sz="1200" dirty="0"/>
              <a:t>Antiochus IV, who </a:t>
            </a:r>
            <a:r>
              <a:rPr lang="en-US" sz="1200" kern="1200" dirty="0">
                <a:solidFill>
                  <a:schemeClr val="tx1"/>
                </a:solidFill>
                <a:effectLst/>
                <a:latin typeface="+mn-lt"/>
                <a:ea typeface="+mn-ea"/>
                <a:cs typeface="+mn-cs"/>
              </a:rPr>
              <a:t>claimed to be the manifestation of the god Zeus. Zeus was the high god in Greek mythology. </a:t>
            </a:r>
            <a:r>
              <a:rPr lang="en-US" sz="1200" baseline="0" dirty="0"/>
              <a:t>The reverse side of the coin (right) shows Zeus enthroned with a scepter in his left hand and Nike in his right hand, placing a crown on his head</a:t>
            </a:r>
            <a:r>
              <a:rPr lang="en-US" sz="1200" i="1" baseline="0" dirty="0"/>
              <a:t>.</a:t>
            </a:r>
            <a:r>
              <a:rPr lang="en-US" sz="1200" baseline="0" dirty="0"/>
              <a:t> The Greek text reads </a:t>
            </a:r>
            <a:r>
              <a:rPr lang="en-US" sz="1200" kern="1200" dirty="0">
                <a:solidFill>
                  <a:schemeClr val="tx1"/>
                </a:solidFill>
                <a:effectLst/>
                <a:latin typeface="+mn-lt"/>
                <a:ea typeface="+mn-ea"/>
                <a:cs typeface="+mn-cs"/>
              </a:rPr>
              <a:t>“[a coin] of King Antiochus—God Manifest, Conqueror”</a:t>
            </a:r>
            <a:r>
              <a:rPr lang="en-US" sz="1200" baseline="0" dirty="0"/>
              <a:t> (</a:t>
            </a:r>
            <a:r>
              <a:rPr lang="en-US" sz="1200" b="0" kern="1200" dirty="0">
                <a:solidFill>
                  <a:schemeClr val="tx1"/>
                </a:solidFill>
                <a:effectLst/>
                <a:latin typeface="+mn-lt"/>
                <a:ea typeface="+mn-ea"/>
                <a:cs typeface="+mn-cs"/>
              </a:rPr>
              <a:t>ΒΑΣΙΛΕΩΣ ΑΝΤΙΟΧΟΥ ΘΕΟΥ ΕΠΙΦΑΝΟΥΣ ΝΙΚHΦΟΡΟΥ).</a:t>
            </a:r>
            <a:r>
              <a:rPr lang="en-US" sz="1200" baseline="0" dirty="0"/>
              <a:t> </a:t>
            </a:r>
            <a:r>
              <a:rPr lang="en-US" dirty="0"/>
              <a:t>This image comes from the Yale University Art Gallery and is in the public domain. Source: https://artgallery.yale.edu/collections/objects/91568</a:t>
            </a:r>
          </a:p>
          <a:p>
            <a:endParaRPr lang="en-US" dirty="0"/>
          </a:p>
          <a:p>
            <a:r>
              <a:rPr lang="en-US" dirty="0"/>
              <a:t>yale91568c</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4257004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following centuries, the confession of Jesus as Lord would carry with it perilous prospects for believers under Roman rule. Later accounts of Christian martyrdom describe Christians being killed for not confessing Caesar as Lord. Before his martyrdom, Polycarp’s executioners tried to persuade him, </a:t>
            </a:r>
            <a:r>
              <a:rPr lang="en-US" sz="1200" kern="1200" dirty="0">
                <a:solidFill>
                  <a:schemeClr val="tx1"/>
                </a:solidFill>
                <a:effectLst/>
                <a:latin typeface="+mn-lt"/>
                <a:ea typeface="+mn-ea"/>
                <a:cs typeface="+mn-cs"/>
              </a:rPr>
              <a:t>“What harm is there in saying, Lord Caesar…?” (Roberts 1885: 40). </a:t>
            </a:r>
            <a:r>
              <a:rPr lang="en-US" dirty="0"/>
              <a:t>While not yet built at the time of Paul’s writing, the Colosseum would become a major venue for spectacles such as gladiator fights. Later accounts seem to name the Colosseum as the place where Christians were thrown to wild beasts for their faith in Christ. </a:t>
            </a:r>
            <a:r>
              <a:rPr lang="en-US" i="1" dirty="0"/>
              <a:t>The Martyrdom of Ignatius</a:t>
            </a:r>
            <a:r>
              <a:rPr lang="en-US" dirty="0"/>
              <a:t>, chapter 6, says he was devoured by beasts in the amphitheater in Rome during the “public spectacles.” The structure in this photo is the Colosseum “Door of Death,” so named for the fate of those who would pass through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Roberts, Alexander; Donaldson, James; and </a:t>
            </a:r>
            <a:r>
              <a:rPr lang="en-US" sz="1200" kern="1200" dirty="0" err="1">
                <a:solidFill>
                  <a:schemeClr val="tx1"/>
                </a:solidFill>
                <a:effectLst/>
                <a:latin typeface="+mn-lt"/>
                <a:ea typeface="+mn-ea"/>
                <a:cs typeface="+mn-cs"/>
              </a:rPr>
              <a:t>Coxe</a:t>
            </a:r>
            <a:r>
              <a:rPr lang="en-US" sz="1200" kern="1200" dirty="0">
                <a:solidFill>
                  <a:schemeClr val="tx1"/>
                </a:solidFill>
                <a:effectLst/>
                <a:latin typeface="+mn-lt"/>
                <a:ea typeface="+mn-ea"/>
                <a:cs typeface="+mn-cs"/>
              </a:rPr>
              <a:t>, A. Cleveland </a:t>
            </a:r>
            <a:r>
              <a:rPr lang="en-US" sz="1200" kern="1200" dirty="0" err="1">
                <a:solidFill>
                  <a:schemeClr val="tx1"/>
                </a:solidFill>
                <a:effectLst/>
                <a:latin typeface="+mn-lt"/>
                <a:ea typeface="+mn-ea"/>
                <a:cs typeface="+mn-cs"/>
              </a:rPr>
              <a:t>Coxe</a:t>
            </a:r>
            <a:r>
              <a:rPr lang="en-US" sz="1200" kern="1200" dirty="0">
                <a:solidFill>
                  <a:schemeClr val="tx1"/>
                </a:solidFill>
                <a:effectLst/>
                <a:latin typeface="+mn-lt"/>
                <a:ea typeface="+mn-ea"/>
                <a:cs typeface="+mn-cs"/>
              </a:rPr>
              <a:t>, eds.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1885	Martyrdom of Polycarp 8, in “The Encyclical Epistle of the Church at Smyrna.” </a:t>
            </a:r>
            <a:r>
              <a:rPr lang="en-US" i="1" dirty="0"/>
              <a:t>The Apostolic Fathers with Justin Martyr and Irenaeus</a:t>
            </a:r>
            <a:r>
              <a:rPr lang="en-US" dirty="0"/>
              <a:t>. The Ante-Nicene Fathers 1. Buffalo, NY: Christian Literature Company.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tb011801619</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4257004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imperative verb “work out” (Gk. </a:t>
            </a:r>
            <a:r>
              <a:rPr lang="en-US" i="1" dirty="0" err="1"/>
              <a:t>katergazomai</a:t>
            </a:r>
            <a:r>
              <a:rPr lang="en-US" dirty="0"/>
              <a:t>, </a:t>
            </a:r>
            <a:r>
              <a:rPr lang="el-GR" sz="1200" b="0" i="0" u="none" strike="noStrike" kern="1200" baseline="0" dirty="0">
                <a:solidFill>
                  <a:schemeClr val="tx1"/>
                </a:solidFill>
                <a:latin typeface="+mn-lt"/>
                <a:ea typeface="+mn-ea"/>
                <a:cs typeface="+mn-cs"/>
              </a:rPr>
              <a:t>κατεργάζομαι</a:t>
            </a:r>
            <a:r>
              <a:rPr lang="en-US" dirty="0"/>
              <a:t>) conveys the idea of bringing about, producing,</a:t>
            </a:r>
            <a:r>
              <a:rPr lang="en-US" baseline="0" dirty="0"/>
              <a:t> or creating something, in this case the natural fruits of salvation. Far from viewing believers as inactive, Paul exhorts them to work diligently out of confidence that God himself is the one working in them (verse 13). Paul speaks elsewhere of his evangelistic work as the act of laying a foundation and building on it (Rom 15:20), illustrated here by a worker carefully laying brick. This American Colony photo was taken </a:t>
            </a:r>
            <a:r>
              <a:rPr lang="en-US" dirty="0"/>
              <a:t>between</a:t>
            </a:r>
            <a:r>
              <a:rPr lang="en-US" baseline="0" dirty="0"/>
              <a:t> </a:t>
            </a:r>
            <a:r>
              <a:rPr lang="en-US" dirty="0"/>
              <a:t>1920 and 1930. </a:t>
            </a:r>
            <a:endParaRPr lang="en-US" baseline="0" dirty="0"/>
          </a:p>
          <a:p>
            <a:endParaRPr lang="en-US" baseline="0" dirty="0"/>
          </a:p>
          <a:p>
            <a:r>
              <a:rPr lang="en-US" dirty="0"/>
              <a:t>mat05829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also spoke of the work associated with being one of His followers, but He</a:t>
            </a:r>
            <a:r>
              <a:rPr lang="en-US" baseline="0" dirty="0"/>
              <a:t> encouraged them by stating, “My yoke is easy, and my burden is light” (Matt 11:29-30). By contrast, Peter spoke of the burden of following the Mosaic Law as a yoke that could not be borne (Acts 15:10). Two of the workers in this Egyptian model are using shoulder yokes to accomplish their work, an illustration of the lightness of the burden taken on by followers of Jesus. This model was photographed at the </a:t>
            </a:r>
            <a:r>
              <a:rPr lang="en-US" dirty="0"/>
              <a:t>Metropolitan Museum of Art in New York City.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adr1711140809</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Similar wording is used in Hebrews 4:1: “</a:t>
            </a:r>
            <a:r>
              <a:rPr lang="en-US" sz="1200" b="0" i="0" u="none" strike="noStrike" kern="1200" baseline="0" dirty="0">
                <a:solidFill>
                  <a:schemeClr val="tx1"/>
                </a:solidFill>
                <a:latin typeface="+mn-lt"/>
                <a:ea typeface="+mn-ea"/>
                <a:cs typeface="+mn-cs"/>
              </a:rPr>
              <a:t>Therefore, let us fear lest, while a promise remains of entering His rest, any one of you should seem to have come short of it” (NASB). Paul argues that producing the fruits of salvation and showing oneself to be among those who will attain rest is to be taken as a most serious endeavor, not to be treated lightly or pursued half-heartedly, and certainly not a pursuit to be abandoned (cf. Luke 9:62; Phil 3:13-14; Heb 10:36; 2 Peter 1:10; 1 John 5:4). The face on the theater mask held by this statue evokes the sense of fear and trembling that Paul associates with working out our salvation. This statue is thought to be a copy of a 5th century BC original. It was photographed at the </a:t>
            </a:r>
            <a:r>
              <a:rPr lang="en-US" dirty="0"/>
              <a:t>Naples Archaeological Museum.</a:t>
            </a:r>
          </a:p>
          <a:p>
            <a:endParaRPr lang="en-US" dirty="0"/>
          </a:p>
          <a:p>
            <a:r>
              <a:rPr lang="en-US" dirty="0"/>
              <a:t>tb0515171185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rather humorous fresco depicts an acrobatic satyr filling</a:t>
            </a:r>
            <a:r>
              <a:rPr lang="en-US" baseline="0" dirty="0"/>
              <a:t> a drinking cup (</a:t>
            </a:r>
            <a:r>
              <a:rPr lang="en-US" i="1" baseline="0" dirty="0" err="1"/>
              <a:t>kantharos</a:t>
            </a:r>
            <a:r>
              <a:rPr lang="en-US" baseline="0" dirty="0"/>
              <a:t>) from a rhyton. The stream of liquid passes over his head as he maximizes the distance between the two. This fresco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tb0515170248</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is quick to remind his audience that working out their own salvation is not an unattainable task because God is at work in them. One of the few external expressions of God’s work in His</a:t>
            </a:r>
            <a:r>
              <a:rPr lang="en-US" baseline="0" dirty="0"/>
              <a:t> people (aside from their own actions as a result of His work) was the appearance of tongues like fire above the heads of the believers at Pentecost (Acts 2). That event is portrayed here in an egg tempera on poplar wood painting by Giotto di </a:t>
            </a:r>
            <a:r>
              <a:rPr lang="en-US" baseline="0" dirty="0" err="1"/>
              <a:t>Bondone</a:t>
            </a:r>
            <a:r>
              <a:rPr lang="en-US" baseline="0" dirty="0"/>
              <a:t> or someone in his workshop. This painting was photographed at the National Gallery in London. </a:t>
            </a:r>
            <a:r>
              <a:rPr lang="en-US" dirty="0"/>
              <a:t>This image comes from Web Gallery of Art and is in the public domain, via Wikimedia Commons:</a:t>
            </a:r>
            <a:r>
              <a:rPr lang="en-US" baseline="0" dirty="0"/>
              <a:t> https://commons.wikimedia.org/wiki/File:Giotto_di_Bondone_-_Pentecost_-_WGA09349.jpg.</a:t>
            </a:r>
          </a:p>
          <a:p>
            <a:endParaRPr lang="en-US" baseline="0" dirty="0"/>
          </a:p>
          <a:p>
            <a:r>
              <a:rPr lang="en-US" baseline="0" dirty="0"/>
              <a:t>wiki061320110937860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idea of “grumbling and complaining” is strongly associated with the unbelieving wilderness generation</a:t>
            </a:r>
            <a:r>
              <a:rPr lang="el-GR" dirty="0"/>
              <a:t> (</a:t>
            </a:r>
            <a:r>
              <a:rPr lang="en-US" dirty="0"/>
              <a:t>cf. 1 </a:t>
            </a:r>
            <a:r>
              <a:rPr lang="en-US" dirty="0" err="1"/>
              <a:t>Cor</a:t>
            </a:r>
            <a:r>
              <a:rPr lang="el-GR" dirty="0"/>
              <a:t> 10</a:t>
            </a:r>
            <a:r>
              <a:rPr lang="en-US" dirty="0"/>
              <a:t>:</a:t>
            </a:r>
            <a:r>
              <a:rPr lang="el-GR" dirty="0"/>
              <a:t>8</a:t>
            </a:r>
            <a:r>
              <a:rPr lang="en-US" dirty="0"/>
              <a:t>-</a:t>
            </a:r>
            <a:r>
              <a:rPr lang="el-GR" dirty="0"/>
              <a:t>11</a:t>
            </a:r>
            <a:r>
              <a:rPr lang="en-US" dirty="0"/>
              <a:t>; </a:t>
            </a:r>
            <a:r>
              <a:rPr lang="en-US" dirty="0" err="1"/>
              <a:t>Heb</a:t>
            </a:r>
            <a:r>
              <a:rPr lang="en-US" dirty="0"/>
              <a:t> 3:7–4:13</a:t>
            </a:r>
            <a:r>
              <a:rPr lang="el-GR" dirty="0"/>
              <a:t>)</a:t>
            </a:r>
            <a:r>
              <a:rPr lang="en-US" dirty="0"/>
              <a:t>.</a:t>
            </a:r>
            <a:r>
              <a:rPr lang="el-GR" dirty="0"/>
              <a:t> </a:t>
            </a:r>
            <a:r>
              <a:rPr lang="en-US" dirty="0"/>
              <a:t>The Septuagint version of the Old Testament uses that same root word in this verse to describe the Israelites in several places. It is possible that the area shown above is near the wilderness of Sin where the Israelites were when they grumbled against Moses in Exodus 16:2.</a:t>
            </a:r>
          </a:p>
          <a:p>
            <a:endParaRPr lang="en-US" dirty="0"/>
          </a:p>
          <a:p>
            <a:r>
              <a:rPr lang="en-US" dirty="0"/>
              <a:t>tb032406513</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used the same word, “innocent” (Gk. </a:t>
            </a:r>
            <a:r>
              <a:rPr lang="en-US" i="1" dirty="0" err="1"/>
              <a:t>akeraios</a:t>
            </a:r>
            <a:r>
              <a:rPr lang="en-US" dirty="0"/>
              <a:t>, </a:t>
            </a:r>
            <a:r>
              <a:rPr lang="el-GR" sz="1200" b="0" i="0" u="none" strike="noStrike" kern="1200" baseline="0" dirty="0">
                <a:solidFill>
                  <a:schemeClr val="tx1"/>
                </a:solidFill>
                <a:latin typeface="+mn-lt"/>
                <a:ea typeface="+mn-ea"/>
                <a:cs typeface="+mn-cs"/>
              </a:rPr>
              <a:t>ἀκέραιος</a:t>
            </a:r>
            <a:r>
              <a:rPr lang="en-US" dirty="0"/>
              <a:t>), to describe how His disciples were to behave, comparing such innocence with that of doves (Matt 10:16). The dove continued to be used in</a:t>
            </a:r>
            <a:r>
              <a:rPr lang="en-US" baseline="0" dirty="0"/>
              <a:t> following centuries to symbolize innocence and peace, as illustrated on this inscription. Note also, just above the head of the dove, a monogram made of several of the letters in the name “Christ” and depicting a person on a cross. Known as a </a:t>
            </a:r>
            <a:r>
              <a:rPr lang="en-US" baseline="0" dirty="0" err="1"/>
              <a:t>Christogram</a:t>
            </a:r>
            <a:r>
              <a:rPr lang="en-US" baseline="0" dirty="0"/>
              <a:t>, this is a clear indication that the deceased was a follower of Jesus. </a:t>
            </a:r>
            <a:r>
              <a:rPr lang="en-US" dirty="0"/>
              <a:t>This inscription was photographed at the National Museum</a:t>
            </a:r>
            <a:r>
              <a:rPr lang="en-US" baseline="0" dirty="0"/>
              <a:t> of Rome at the</a:t>
            </a:r>
            <a:r>
              <a:rPr lang="en-US" dirty="0"/>
              <a:t> Diocletian Baths.</a:t>
            </a:r>
          </a:p>
          <a:p>
            <a:endParaRPr lang="en-US" dirty="0"/>
          </a:p>
          <a:p>
            <a:r>
              <a:rPr lang="en-US" dirty="0"/>
              <a:t>tb0513178401</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24907657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alludes here to a statement found in the Hebrew Scriptures, “</a:t>
            </a:r>
            <a:r>
              <a:rPr lang="en-US" sz="1200" b="0" i="0" kern="1200" dirty="0">
                <a:solidFill>
                  <a:schemeClr val="tx1"/>
                </a:solidFill>
                <a:effectLst/>
                <a:latin typeface="+mn-lt"/>
                <a:ea typeface="+mn-ea"/>
                <a:cs typeface="+mn-cs"/>
              </a:rPr>
              <a:t>They have dealt corruptly with him, </a:t>
            </a:r>
            <a:r>
              <a:rPr lang="en-US" sz="1200" b="0" i="1" kern="1200" dirty="0">
                <a:solidFill>
                  <a:schemeClr val="tx1"/>
                </a:solidFill>
                <a:effectLst/>
                <a:latin typeface="+mn-lt"/>
                <a:ea typeface="+mn-ea"/>
                <a:cs typeface="+mn-cs"/>
              </a:rPr>
              <a:t>they are</a:t>
            </a:r>
            <a:r>
              <a:rPr lang="en-US" sz="1200" b="0" i="0" kern="1200" dirty="0">
                <a:solidFill>
                  <a:schemeClr val="tx1"/>
                </a:solidFill>
                <a:effectLst/>
                <a:latin typeface="+mn-lt"/>
                <a:ea typeface="+mn-ea"/>
                <a:cs typeface="+mn-cs"/>
              </a:rPr>
              <a:t> not his children,</a:t>
            </a:r>
            <a:r>
              <a:rPr lang="en-US" sz="1200" b="0" i="0" kern="1200" baseline="300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it is</a:t>
            </a:r>
            <a:r>
              <a:rPr lang="en-US" sz="1200" b="0" i="0" kern="1200" dirty="0">
                <a:solidFill>
                  <a:schemeClr val="tx1"/>
                </a:solidFill>
                <a:effectLst/>
                <a:latin typeface="+mn-lt"/>
                <a:ea typeface="+mn-ea"/>
                <a:cs typeface="+mn-cs"/>
              </a:rPr>
              <a:t> their blemish; </a:t>
            </a:r>
            <a:r>
              <a:rPr lang="en-US" sz="1200" b="0" i="1" kern="1200" dirty="0">
                <a:solidFill>
                  <a:schemeClr val="tx1"/>
                </a:solidFill>
                <a:effectLst/>
                <a:latin typeface="+mn-lt"/>
                <a:ea typeface="+mn-ea"/>
                <a:cs typeface="+mn-cs"/>
              </a:rPr>
              <a:t>They are</a:t>
            </a:r>
            <a:r>
              <a:rPr lang="en-US" sz="1200" b="0" i="0" kern="1200" dirty="0">
                <a:solidFill>
                  <a:schemeClr val="tx1"/>
                </a:solidFill>
                <a:effectLst/>
                <a:latin typeface="+mn-lt"/>
                <a:ea typeface="+mn-ea"/>
                <a:cs typeface="+mn-cs"/>
              </a:rPr>
              <a:t> a perverse and crooked generation” (</a:t>
            </a:r>
            <a:r>
              <a:rPr lang="en-US" dirty="0"/>
              <a:t>Deut 32:5</a:t>
            </a:r>
            <a:r>
              <a:rPr lang="en-US" sz="1200" b="0" i="0" kern="1200" baseline="0" dirty="0">
                <a:solidFill>
                  <a:schemeClr val="tx1"/>
                </a:solidFill>
                <a:effectLst/>
                <a:latin typeface="+mn-lt"/>
                <a:ea typeface="+mn-ea"/>
                <a:cs typeface="+mn-cs"/>
              </a:rPr>
              <a:t>, ASV). </a:t>
            </a:r>
            <a:r>
              <a:rPr lang="en-US" dirty="0"/>
              <a:t>This Yemenite Torah scroll</a:t>
            </a:r>
            <a:r>
              <a:rPr lang="en-US" baseline="0" dirty="0"/>
              <a:t> was photographed at The Master’s Seminary in southern California.</a:t>
            </a:r>
          </a:p>
          <a:p>
            <a:endParaRPr lang="en-US" baseline="0" dirty="0"/>
          </a:p>
          <a:p>
            <a:r>
              <a:rPr lang="en-US" sz="1200" kern="1200" dirty="0">
                <a:solidFill>
                  <a:schemeClr val="tx1"/>
                </a:solidFill>
                <a:effectLst/>
                <a:latin typeface="+mn-lt"/>
                <a:ea typeface="+mn-ea"/>
                <a:cs typeface="+mn-cs"/>
              </a:rPr>
              <a:t>tb031416462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4907657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the “deeds of the flesh” listed by Paul in his</a:t>
            </a:r>
            <a:r>
              <a:rPr lang="en-US" baseline="0" dirty="0"/>
              <a:t> letter to the Galatians are “strife, jealousy, outbursts of anger, disputes, dissensions, factions” (Gal 5:20)</a:t>
            </a:r>
            <a:r>
              <a:rPr lang="en-US" dirty="0"/>
              <a:t>. Such behavior is illustrated here by the depiction of a riot of fighting men. This depiction of soldiers fighting comes from the </a:t>
            </a:r>
            <a:r>
              <a:rPr lang="en-US" dirty="0" err="1"/>
              <a:t>Portonaccio</a:t>
            </a:r>
            <a:r>
              <a:rPr lang="en-US" dirty="0"/>
              <a:t> sarcophagus, which was inspired by the </a:t>
            </a:r>
            <a:r>
              <a:rPr lang="en-US" dirty="0" err="1"/>
              <a:t>Antonine</a:t>
            </a:r>
            <a:r>
              <a:rPr lang="en-US" dirty="0"/>
              <a:t> Column in Rome. It was photographed at the National Museum of Rome.</a:t>
            </a:r>
          </a:p>
          <a:p>
            <a:endParaRPr lang="en-US" dirty="0"/>
          </a:p>
          <a:p>
            <a:r>
              <a:rPr lang="en-US" dirty="0"/>
              <a:t>tb0513177599</a:t>
            </a:r>
          </a:p>
        </p:txBody>
      </p:sp>
      <p:sp>
        <p:nvSpPr>
          <p:cNvPr id="4" name="Slide Number Placeholder 3"/>
          <p:cNvSpPr>
            <a:spLocks noGrp="1"/>
          </p:cNvSpPr>
          <p:nvPr>
            <p:ph type="sldNum" sz="quarter" idx="5"/>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0036619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The Roman Army and Chariot Experience, pictured here, takes place daily during most of the year at Jerash (Gerasa). The mock battles that take place in this reenactment illustrate the bitter</a:t>
            </a:r>
            <a:r>
              <a:rPr lang="sv-SE" baseline="0" dirty="0"/>
              <a:t> struggles that typify carnal men.</a:t>
            </a:r>
            <a:endParaRPr lang="en-US" dirty="0"/>
          </a:p>
          <a:p>
            <a:endParaRPr lang="en-US" dirty="0"/>
          </a:p>
          <a:p>
            <a:r>
              <a:rPr lang="en-US" dirty="0"/>
              <a:t>dp041108660</a:t>
            </a:r>
          </a:p>
        </p:txBody>
      </p:sp>
    </p:spTree>
    <p:extLst>
      <p:ext uri="{BB962C8B-B14F-4D97-AF65-F5344CB8AC3E}">
        <p14:creationId xmlns:p14="http://schemas.microsoft.com/office/powerpoint/2010/main" val="27252813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also includes “drunkenness,</a:t>
            </a:r>
            <a:r>
              <a:rPr lang="en-US" baseline="0" dirty="0"/>
              <a:t> carousings, and things like these” in his list of fleshly deeds (Gal 5:21), illustrated here by a kylix (a wine drinking vessel) that depicts a drunk man vomiting. In this case the drunken man’s head is held by a </a:t>
            </a:r>
            <a:r>
              <a:rPr lang="en-US" baseline="0" dirty="0" err="1"/>
              <a:t>hetaira</a:t>
            </a:r>
            <a:r>
              <a:rPr lang="en-US" baseline="0" dirty="0"/>
              <a:t>, a high-class prostitute. T</a:t>
            </a:r>
            <a:r>
              <a:rPr lang="en-US" dirty="0"/>
              <a:t>his kylix was photographed at the </a:t>
            </a:r>
            <a:r>
              <a:rPr lang="de-DE" dirty="0"/>
              <a:t>Martin von Wagner Museum,</a:t>
            </a:r>
            <a:r>
              <a:rPr lang="de-DE" baseline="0" dirty="0"/>
              <a:t> University of </a:t>
            </a:r>
            <a:r>
              <a:rPr lang="de-DE" dirty="0"/>
              <a:t>Würzburg, Germany. </a:t>
            </a:r>
            <a:r>
              <a:rPr lang="en-US" dirty="0"/>
              <a:t>This image comes from Marcus </a:t>
            </a:r>
            <a:r>
              <a:rPr lang="en-US" dirty="0" err="1"/>
              <a:t>Cyron</a:t>
            </a:r>
            <a:r>
              <a:rPr lang="en-US" dirty="0"/>
              <a:t> and is licensed under CC BY-SA 3.0, via Wikimedia Commons: https://commons.wikimedia.org/wiki/File:W%C3%BCrzburger_Brygosschale_1.jpg</a:t>
            </a:r>
          </a:p>
          <a:p>
            <a:endParaRPr lang="en-US" dirty="0"/>
          </a:p>
          <a:p>
            <a:r>
              <a:rPr lang="en-US" dirty="0"/>
              <a:t>wiki0115201500023698</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39184178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4763" lvl="2" indent="0">
              <a:buNone/>
            </a:pPr>
            <a:r>
              <a:rPr lang="en-US" dirty="0"/>
              <a:t>The language of being a light to those in darkness may be an allusion to Isaiah 49:6. This was to be Israel’s mission to the nations as the servant of the Lord (Isa 49:3). Paul sees his ministry as taking up this call (Acts 13:47). This photograph shows this portion of the Great Isaiah Scroll, a manuscript copied about 200 years before Paul’s time. </a:t>
            </a:r>
            <a:r>
              <a:rPr lang="en-US" sz="1200" dirty="0"/>
              <a:t>The Great Isaiah Scroll is owned by the Israel Museum in Jerusalem. This image is public domain, from Wikimedia: https://</a:t>
            </a:r>
            <a:r>
              <a:rPr lang="en-US" sz="1200" dirty="0" err="1"/>
              <a:t>commons.wikimedia.org</a:t>
            </a:r>
            <a:r>
              <a:rPr lang="en-US" sz="1200" dirty="0"/>
              <a:t>/wiki/</a:t>
            </a:r>
            <a:r>
              <a:rPr lang="en-US" sz="1200" dirty="0" err="1"/>
              <a:t>File:The_Great_Isaiah_Scroll_MS_A</a:t>
            </a:r>
            <a:r>
              <a:rPr lang="en-US" sz="1200" dirty="0"/>
              <a:t>_(1QIsa)_-_Google_Art_Project-x1-y0.jpg</a:t>
            </a:r>
          </a:p>
          <a:p>
            <a:pPr marL="4763" lvl="2" indent="0">
              <a:buNone/>
            </a:pPr>
            <a:endParaRPr lang="en-US" sz="1200" dirty="0"/>
          </a:p>
          <a:p>
            <a:pPr marL="4763" lvl="2" indent="0">
              <a:buNone/>
            </a:pPr>
            <a:r>
              <a:rPr lang="en-US" sz="1200" dirty="0"/>
              <a:t>isax1y0</a:t>
            </a:r>
          </a:p>
        </p:txBody>
      </p:sp>
    </p:spTree>
    <p:extLst>
      <p:ext uri="{BB962C8B-B14F-4D97-AF65-F5344CB8AC3E}">
        <p14:creationId xmlns:p14="http://schemas.microsoft.com/office/powerpoint/2010/main" val="3523801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uses light as a metaphor for the life of a Christian</a:t>
            </a:r>
            <a:r>
              <a:rPr lang="en-US" baseline="0" dirty="0"/>
              <a:t> among pagans. Even a little light in a dark place brings joy, gladness, knowledge, and allows those who see it to work and to avoid injury. Much the same can be said of the life of one who lives in obedience to Christ among those who do not. </a:t>
            </a:r>
            <a:r>
              <a:rPr lang="en-US" dirty="0"/>
              <a:t>This oil lamp is in</a:t>
            </a:r>
            <a:r>
              <a:rPr lang="en-US" baseline="0" dirty="0"/>
              <a:t> a private collection.</a:t>
            </a:r>
          </a:p>
          <a:p>
            <a:endParaRPr lang="en-US" dirty="0"/>
          </a:p>
          <a:p>
            <a:r>
              <a:rPr lang="en-US" dirty="0"/>
              <a:t>tb090416986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3616275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lamp shown here is typical of those used in Paul’s day, particularly in the area of Judea and Galilee. A variety of instruments</a:t>
            </a:r>
            <a:r>
              <a:rPr lang="en-US" baseline="0" dirty="0"/>
              <a:t> were used to fill lamps, ranging from bronze or silver fillers to ceramic ones. The small bottle shown here could have been used for such a purpose, although its shape is not the usual spouted sort used for this delicate task. Small snuffers have also been found on occasion, which were used to extinguish lamps. </a:t>
            </a:r>
            <a:r>
              <a:rPr lang="en-US" dirty="0"/>
              <a:t>The preferred wick was flax, usually made from old clothing or rags. Inferior wicks were made from oak fiber, the stalk of a desert plant (</a:t>
            </a:r>
            <a:r>
              <a:rPr lang="en-US" i="1" dirty="0" err="1"/>
              <a:t>verbascum</a:t>
            </a:r>
            <a:r>
              <a:rPr lang="en-US" dirty="0"/>
              <a:t>), or palm fiber. Animal-based wicks like wool can</a:t>
            </a:r>
            <a:r>
              <a:rPr lang="en-US" baseline="0" dirty="0"/>
              <a:t> be used but </a:t>
            </a:r>
            <a:r>
              <a:rPr lang="en-US" dirty="0"/>
              <a:t>have a foul odor.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as020312101</a:t>
            </a:r>
          </a:p>
        </p:txBody>
      </p:sp>
    </p:spTree>
    <p:extLst>
      <p:ext uri="{BB962C8B-B14F-4D97-AF65-F5344CB8AC3E}">
        <p14:creationId xmlns:p14="http://schemas.microsoft.com/office/powerpoint/2010/main" val="681482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uses four different phrases to express the unity he desires the Philippians to have with one another. This emphasis</a:t>
            </a:r>
            <a:r>
              <a:rPr lang="en-US" baseline="0" dirty="0"/>
              <a:t> is reminiscent of Jesus’s high-priestly prayer, in which He prayed that His followers would be united as one just as Jesus was one with the Father (John 17:21-23). Chariot racing was popular in Paul’s day; it was critical that the horses in a team be matched for size and speed, and they had to work together to be at all effective. The depiction of a quadriga (four-horse chariot) on this amphora is somewhat unusual in presenting the horses from the front. This vase was photographed at the Metropolitan Museum of Art in New York City. This image comes from Rycroft Painter and is in the public domain, via Wikimedia Commons: https://commons.wikimedia.org/wiki/File:Terracotta_amphora_(jar)_MET_DP228154.jpg.</a:t>
            </a:r>
          </a:p>
          <a:p>
            <a:endParaRPr lang="en-US" baseline="0" dirty="0"/>
          </a:p>
          <a:p>
            <a:r>
              <a:rPr lang="en-US" baseline="0" dirty="0"/>
              <a:t>wiki0626201719161906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These oil lamps date to about the time of Paul and are likely the sorts of “lights” his audience at Philippi</a:t>
            </a:r>
            <a:r>
              <a:rPr lang="en-US" altLang="en-US" baseline="0" dirty="0"/>
              <a:t> would have envisioned.</a:t>
            </a:r>
            <a:r>
              <a:rPr lang="en-US" altLang="en-US" dirty="0"/>
              <a:t> They were photographed at the Harvard </a:t>
            </a:r>
            <a:r>
              <a:rPr lang="en-US" altLang="en-US" baseline="0" dirty="0"/>
              <a:t>Semitic Museum.</a:t>
            </a:r>
          </a:p>
          <a:p>
            <a:pPr eaLnBrk="1" hangingPunct="1">
              <a:spcBef>
                <a:spcPct val="0"/>
              </a:spcBef>
            </a:pPr>
            <a:endParaRPr lang="en-US" altLang="en-US" dirty="0"/>
          </a:p>
          <a:p>
            <a:pPr eaLnBrk="1" hangingPunct="1">
              <a:spcBef>
                <a:spcPct val="0"/>
              </a:spcBef>
            </a:pPr>
            <a:r>
              <a:rPr lang="en-US" dirty="0"/>
              <a:t>tb072811306</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8860647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a:t>
            </a:r>
            <a:r>
              <a:rPr lang="en-US" baseline="0" dirty="0"/>
              <a:t> shows another type of lamp from the first century AD, this one with a lampstand and designed to rest on a tabletop. </a:t>
            </a:r>
            <a:r>
              <a:rPr lang="en-US" altLang="en-US" dirty="0"/>
              <a:t>It was</a:t>
            </a:r>
            <a:r>
              <a:rPr lang="en-US" altLang="en-US" baseline="0" dirty="0"/>
              <a:t> photographed at </a:t>
            </a:r>
            <a:r>
              <a:rPr lang="en-US" altLang="en-US" dirty="0"/>
              <a:t>the Ephesus</a:t>
            </a:r>
            <a:r>
              <a:rPr lang="en-US" altLang="en-US" baseline="0" dirty="0"/>
              <a:t> Museum.</a:t>
            </a:r>
            <a:endParaRPr lang="en-US" altLang="en-US" dirty="0"/>
          </a:p>
          <a:p>
            <a:pPr eaLnBrk="1" hangingPunct="1">
              <a:spcBef>
                <a:spcPct val="0"/>
              </a:spcBef>
            </a:pPr>
            <a:endParaRPr lang="en-US" altLang="en-US" dirty="0"/>
          </a:p>
          <a:p>
            <a:pPr eaLnBrk="1" hangingPunct="1">
              <a:spcBef>
                <a:spcPct val="0"/>
              </a:spcBef>
            </a:pPr>
            <a:r>
              <a:rPr lang="en-US" altLang="en-US" dirty="0" err="1"/>
              <a:t>tb010501660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716699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Paul had Jesus’s words in mind, “</a:t>
            </a:r>
            <a:r>
              <a:rPr lang="en-US" sz="1200" b="0" i="0" u="none" strike="noStrike" kern="1200" baseline="0" dirty="0">
                <a:solidFill>
                  <a:schemeClr val="tx1"/>
                </a:solidFill>
                <a:latin typeface="+mn-lt"/>
                <a:ea typeface="+mn-ea"/>
                <a:cs typeface="+mn-cs"/>
              </a:rPr>
              <a:t>You are the light of the world. A city set on a hill cannot be hidden” (Matt 5:14, NASB).</a:t>
            </a:r>
          </a:p>
          <a:p>
            <a:endParaRPr lang="en-US" dirty="0"/>
          </a:p>
          <a:p>
            <a:r>
              <a:rPr lang="en-US" dirty="0"/>
              <a:t>tb091103092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5141254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“Holding fast” (Gk. </a:t>
            </a:r>
            <a:r>
              <a:rPr lang="en-US" i="1" dirty="0" err="1"/>
              <a:t>epechō</a:t>
            </a:r>
            <a:r>
              <a:rPr lang="en-US" dirty="0"/>
              <a:t>, </a:t>
            </a:r>
            <a:r>
              <a:rPr lang="el-GR" sz="1200" b="0" i="0" u="none" strike="noStrike" kern="1200" baseline="0" dirty="0">
                <a:solidFill>
                  <a:schemeClr val="tx1"/>
                </a:solidFill>
                <a:latin typeface="+mn-lt"/>
                <a:ea typeface="+mn-ea"/>
                <a:cs typeface="+mn-cs"/>
              </a:rPr>
              <a:t>ἐπέχω</a:t>
            </a:r>
            <a:r>
              <a:rPr lang="en-US" dirty="0"/>
              <a:t>) refers</a:t>
            </a:r>
            <a:r>
              <a:rPr lang="en-US" baseline="0" dirty="0"/>
              <a:t> to maintaining a grasp on something. Here it </a:t>
            </a:r>
            <a:r>
              <a:rPr lang="en-US" dirty="0"/>
              <a:t>is a reference to continuing in the faith, persevering and not abandoning</a:t>
            </a:r>
            <a:r>
              <a:rPr lang="en-US" baseline="0" dirty="0"/>
              <a:t> the faith or apostatizing from it. Several of the men in this photo are using ropes to draw water from a deep well, illustrating a mundane task where it is necessary to “hold fast” and persevere until the completion of the task. This American Colony photo was taken </a:t>
            </a:r>
            <a:r>
              <a:rPr lang="en-US" dirty="0"/>
              <a:t>between 1934 and 1939.</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mat04168</a:t>
            </a:r>
          </a:p>
        </p:txBody>
      </p:sp>
    </p:spTree>
    <p:extLst>
      <p:ext uri="{BB962C8B-B14F-4D97-AF65-F5344CB8AC3E}">
        <p14:creationId xmlns:p14="http://schemas.microsoft.com/office/powerpoint/2010/main" val="2911342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Elsewhere, Paul describes the final judgment on “the day of Christ” as coming before the judgment seat of Christ/God (Rom 14:10; 2 Cor 5:10). The central structure in this photo is the judgment seat (Gk. </a:t>
            </a:r>
            <a:r>
              <a:rPr lang="en-US" i="1" dirty="0"/>
              <a:t>bema</a:t>
            </a:r>
            <a:r>
              <a:rPr lang="en-US" i="0" dirty="0"/>
              <a:t>, </a:t>
            </a:r>
            <a:r>
              <a:rPr lang="el-GR" sz="1200" b="0" i="0" u="none" strike="noStrike" kern="1200" baseline="0" dirty="0">
                <a:solidFill>
                  <a:schemeClr val="tx1"/>
                </a:solidFill>
                <a:ea typeface="+mn-ea"/>
                <a:cs typeface="+mn-cs"/>
              </a:rPr>
              <a:t>βῆμα</a:t>
            </a:r>
            <a:r>
              <a:rPr lang="en-US" i="0" dirty="0"/>
              <a:t>) where Paul once stood accused at Philippi (Acts 16:19). </a:t>
            </a:r>
            <a:r>
              <a:rPr lang="en-US" dirty="0">
                <a:cs typeface="Times New Roman" pitchFamily="18" charset="0"/>
              </a:rPr>
              <a:t>The evidence of the marketplace from the days of Paul remains to this day, even though it was rebuilt in the 2nd century. On the north side stood a rectangular podium with steps leading up to it from the sides. This is thought</a:t>
            </a:r>
            <a:r>
              <a:rPr lang="en-US" baseline="0" dirty="0">
                <a:cs typeface="Times New Roman" pitchFamily="18" charset="0"/>
              </a:rPr>
              <a:t> to be </a:t>
            </a:r>
            <a:r>
              <a:rPr lang="en-US" dirty="0">
                <a:cs typeface="Times New Roman" pitchFamily="18" charset="0"/>
              </a:rPr>
              <a:t>the “bema,” or judgment seat, from which the magistrates dealt justice. </a:t>
            </a:r>
            <a:r>
              <a:rPr lang="en-US" dirty="0"/>
              <a:t>For photos of the judgment seat before which Paul stood at Corinth, see the slides on Philippians 1:7. For a photo of the bema pictured here in its surrounding context, see the slides on Philippians 1:1. The following slide shows the bema from a slightly different angle.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tb031106809</a:t>
            </a:r>
          </a:p>
        </p:txBody>
      </p:sp>
    </p:spTree>
    <p:extLst>
      <p:ext uri="{BB962C8B-B14F-4D97-AF65-F5344CB8AC3E}">
        <p14:creationId xmlns:p14="http://schemas.microsoft.com/office/powerpoint/2010/main" val="29113421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tb031106808</a:t>
            </a:r>
          </a:p>
        </p:txBody>
      </p:sp>
    </p:spTree>
    <p:extLst>
      <p:ext uri="{BB962C8B-B14F-4D97-AF65-F5344CB8AC3E}">
        <p14:creationId xmlns:p14="http://schemas.microsoft.com/office/powerpoint/2010/main" val="13234020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day of Christ” appears to refer</a:t>
            </a:r>
            <a:r>
              <a:rPr lang="en-US" baseline="0" dirty="0"/>
              <a:t> to </a:t>
            </a:r>
            <a:r>
              <a:rPr lang="en-US" dirty="0"/>
              <a:t>the eschatological day when God will judge the world and set up His kingdom for His people (cf. Isa 13:6; </a:t>
            </a:r>
            <a:r>
              <a:rPr lang="en-US" dirty="0" err="1"/>
              <a:t>Ezek</a:t>
            </a:r>
            <a:r>
              <a:rPr lang="en-US" dirty="0"/>
              <a:t> 30:3; Joel 1:15; Rev 16:14). Joel 2:31 says that on this day the sun will be turned to darkness and the moon to blood. This sunset was photographed in the Judean hills west of Jerusalem. This image comes from Amir Farshad Ebrahimi and is licensed under CC-BY-2.0, via Flickr: https://www.flickr.com/photos/farshadebrahimi/3159835112</a:t>
            </a:r>
          </a:p>
          <a:p>
            <a:endParaRPr lang="en-US" dirty="0"/>
          </a:p>
          <a:p>
            <a:r>
              <a:rPr lang="en-US" dirty="0"/>
              <a:t>flkr3159835112</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6680652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A total solar eclipse provides a preview of the final darkening of the sun in the day of the Lord. The event shown here was natural, whereas that prophesied in Joel are supernatural. This photo was</a:t>
            </a:r>
            <a:r>
              <a:rPr lang="en-US" baseline="0" dirty="0"/>
              <a:t> at </a:t>
            </a:r>
            <a:r>
              <a:rPr lang="en-US" dirty="0"/>
              <a:t>North Charleston, SC on August 21, 2017</a:t>
            </a:r>
            <a:r>
              <a:rPr lang="en-US" baseline="0" dirty="0"/>
              <a:t>. </a:t>
            </a:r>
            <a:r>
              <a:rPr lang="en-US" dirty="0"/>
              <a:t>This image comes from Ryan</a:t>
            </a:r>
            <a:r>
              <a:rPr lang="en-US" baseline="0" dirty="0"/>
              <a:t> Johnson and is licensed under </a:t>
            </a:r>
            <a:r>
              <a:rPr lang="en-US" dirty="0"/>
              <a:t>CC BY-SA 2.0, via Wikimedia Commons: https://commons.wikimedia.org/wiki/File:Total_Solar_Eclipse_North_Charleston_SC_3.jpg.</a:t>
            </a:r>
          </a:p>
          <a:p>
            <a:endParaRPr lang="en-US" b="1" dirty="0"/>
          </a:p>
          <a:p>
            <a:r>
              <a:rPr lang="en-US" b="0" dirty="0"/>
              <a:t>wiki0821201714403250408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650052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One of the reasons Paul gives for his desire for the Philippians to “hold fast</a:t>
            </a:r>
            <a:r>
              <a:rPr lang="en-US" baseline="0" dirty="0"/>
              <a:t> the word of life” is so that his own work among them would not be wasted. He describes his work using the athletic metaphor of running. </a:t>
            </a:r>
            <a:r>
              <a:rPr lang="en-US" dirty="0"/>
              <a:t>Running was a popular sport in the Greco-Roman world, as attested by the many depictions of running athletes and the construction of stadiums for competition. These statues were photographed at the Naples Archaeological Museum. For more on the metaphor of running, see the slides for Philippians 3:12-14.</a:t>
            </a:r>
          </a:p>
          <a:p>
            <a:endParaRPr lang="en-US" dirty="0"/>
          </a:p>
          <a:p>
            <a:r>
              <a:rPr lang="en-US" dirty="0"/>
              <a:t>tb0515170102</a:t>
            </a:r>
          </a:p>
        </p:txBody>
      </p:sp>
    </p:spTree>
    <p:extLst>
      <p:ext uri="{BB962C8B-B14F-4D97-AF65-F5344CB8AC3E}">
        <p14:creationId xmlns:p14="http://schemas.microsoft.com/office/powerpoint/2010/main" val="12693867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bronze statue was photographed</a:t>
            </a:r>
            <a:r>
              <a:rPr lang="en-US" baseline="0" dirty="0"/>
              <a:t> at the </a:t>
            </a:r>
            <a:r>
              <a:rPr lang="en-US" dirty="0"/>
              <a:t>Izmir Museum (biblical Smyrna in the modern country of Turkey). This figure includes a removable graphic to avoid causing surprise</a:t>
            </a:r>
            <a:r>
              <a:rPr lang="en-US" baseline="0" dirty="0"/>
              <a:t> or offense. </a:t>
            </a:r>
            <a:r>
              <a:rPr lang="en-US" dirty="0"/>
              <a:t>This image comes from Murat </a:t>
            </a:r>
            <a:r>
              <a:rPr lang="en-US" dirty="0" err="1"/>
              <a:t>Bengisu</a:t>
            </a:r>
            <a:r>
              <a:rPr lang="en-US" dirty="0"/>
              <a:t> and is in the public domain, via Wikimedia Commons: https://commons.wikimedia.org/wiki/File:Kosan_atlet.jpg.</a:t>
            </a:r>
          </a:p>
          <a:p>
            <a:endParaRPr lang="en-US" dirty="0"/>
          </a:p>
          <a:p>
            <a:r>
              <a:rPr lang="en-US" dirty="0"/>
              <a:t>wiki0130201014242592</a:t>
            </a:r>
          </a:p>
        </p:txBody>
      </p:sp>
    </p:spTree>
    <p:extLst>
      <p:ext uri="{BB962C8B-B14F-4D97-AF65-F5344CB8AC3E}">
        <p14:creationId xmlns:p14="http://schemas.microsoft.com/office/powerpoint/2010/main" val="61461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another illustration of working together</a:t>
            </a:r>
            <a:r>
              <a:rPr lang="en-US" baseline="0" dirty="0"/>
              <a:t> to accomplish a task. Their activities must be coordinated in order for the work to be accomplished. This American Colony photo was taken </a:t>
            </a:r>
            <a:r>
              <a:rPr lang="en-US" dirty="0"/>
              <a:t>between 1920 and 1933</a:t>
            </a:r>
            <a:r>
              <a:rPr lang="en-US" baseline="0" dirty="0"/>
              <a:t>.</a:t>
            </a:r>
          </a:p>
          <a:p>
            <a:endParaRPr lang="en-US" baseline="0" dirty="0"/>
          </a:p>
          <a:p>
            <a:r>
              <a:rPr lang="en-US" dirty="0"/>
              <a:t>mat15378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Every four years in Athens, the Panathenaic Games would be held in honor of Athena. One of the most ancient competitions was the foot race that would be held at the Panathenaic Stadium. Pictured above is a Panathenaic prize amphora which, according to the Metropolitan Museum of Art, would be filled with 42 quarts (10.5 gal, 40</a:t>
            </a:r>
            <a:r>
              <a:rPr lang="en-US" baseline="0" noProof="0" dirty="0"/>
              <a:t> L) </a:t>
            </a:r>
            <a:r>
              <a:rPr lang="en-US" noProof="0" dirty="0"/>
              <a:t>of olive oil from sacred groves of Athena. On one side would be pictured the event for which the prize was awarded. The other side typically had a depiction of Athena. </a:t>
            </a:r>
            <a:r>
              <a:rPr lang="en-US" dirty="0"/>
              <a:t>This image comes from the Metropolitan Museum of Art and is in the public domain, via Wikimedia Commons: https://commons.wikimedia.org/wiki/File:Terracotta_Panathenaic_prize_amphora_MET_DP245713.jpg. Removable graphics have been added to avoid causing surprise or offense.</a:t>
            </a:r>
          </a:p>
          <a:p>
            <a:endParaRPr lang="en-US" dirty="0"/>
          </a:p>
          <a:p>
            <a:r>
              <a:rPr lang="en-US" dirty="0"/>
              <a:t>wiki040920171616131</a:t>
            </a:r>
          </a:p>
        </p:txBody>
      </p:sp>
    </p:spTree>
    <p:extLst>
      <p:ext uri="{BB962C8B-B14F-4D97-AF65-F5344CB8AC3E}">
        <p14:creationId xmlns:p14="http://schemas.microsoft.com/office/powerpoint/2010/main" val="6835444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Games of various kinds were held at a number of important cities throughout ancient Greece and Rome. The photo above shows the starting line for runners at the racecourse</a:t>
            </a:r>
            <a:r>
              <a:rPr lang="en-US" baseline="0" dirty="0"/>
              <a:t> at Corinth</a:t>
            </a:r>
            <a:r>
              <a:rPr lang="en-US" dirty="0"/>
              <a:t>.</a:t>
            </a:r>
          </a:p>
          <a:p>
            <a:endParaRPr lang="en-US" dirty="0"/>
          </a:p>
          <a:p>
            <a:r>
              <a:rPr lang="en-US" dirty="0"/>
              <a:t>jc0111152415</a:t>
            </a:r>
          </a:p>
        </p:txBody>
      </p:sp>
    </p:spTree>
    <p:extLst>
      <p:ext uri="{BB962C8B-B14F-4D97-AF65-F5344CB8AC3E}">
        <p14:creationId xmlns:p14="http://schemas.microsoft.com/office/powerpoint/2010/main" val="10866169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starting line for racers, marked by the pillars, can be seen in the photo of the stadium at Epidaurus.</a:t>
            </a:r>
          </a:p>
          <a:p>
            <a:endParaRPr lang="en-US" sz="1200" dirty="0"/>
          </a:p>
          <a:p>
            <a:r>
              <a:rPr lang="en-US" sz="1200" dirty="0"/>
              <a:t>tb050903062</a:t>
            </a:r>
            <a:endParaRPr lang="en-US" dirty="0"/>
          </a:p>
        </p:txBody>
      </p:sp>
    </p:spTree>
    <p:extLst>
      <p:ext uri="{BB962C8B-B14F-4D97-AF65-F5344CB8AC3E}">
        <p14:creationId xmlns:p14="http://schemas.microsoft.com/office/powerpoint/2010/main" val="41881111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Some have noted that the “running” metaphor may also be related to military service (e.g., </a:t>
            </a:r>
            <a:r>
              <a:rPr lang="en-US" sz="1200" kern="1200" dirty="0">
                <a:solidFill>
                  <a:schemeClr val="tx1"/>
                </a:solidFill>
                <a:effectLst/>
                <a:latin typeface="+mn-lt"/>
                <a:ea typeface="+mn-ea"/>
                <a:cs typeface="+mn-cs"/>
              </a:rPr>
              <a:t>Hawthorne 2004: 147 and references there)</a:t>
            </a:r>
            <a:r>
              <a:rPr lang="en-US" dirty="0"/>
              <a:t>. This would combine with the imagery of appearing before the judgment seat (bema) of Jesus on the day of Christ discussed in the previous slides, yielding a picture of Paul as a soldier receiving approval for his service to his Lord. The re-enactment </a:t>
            </a:r>
            <a:r>
              <a:rPr lang="en-US" baseline="0" dirty="0"/>
              <a:t>in this photo shows </a:t>
            </a:r>
            <a:r>
              <a:rPr lang="en-US" dirty="0"/>
              <a:t>Roman soldiers jogging as a unit. </a:t>
            </a:r>
            <a:r>
              <a:rPr lang="en-US" noProof="0" dirty="0"/>
              <a:t>These re-enactors</a:t>
            </a:r>
            <a:r>
              <a:rPr lang="en-US" baseline="0" noProof="0" dirty="0"/>
              <a:t> are part of the </a:t>
            </a:r>
            <a:r>
              <a:rPr lang="en-US" noProof="0" dirty="0"/>
              <a:t>Roman Army and Chariot Experience, an event that takes place daily during most of the year at Jerash (Gerasa) in Jordan.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endParaRPr lang="en-US" dirty="0"/>
          </a:p>
          <a:p>
            <a:r>
              <a:rPr lang="en-US" dirty="0"/>
              <a:t>dp041108627</a:t>
            </a:r>
          </a:p>
        </p:txBody>
      </p:sp>
    </p:spTree>
    <p:extLst>
      <p:ext uri="{BB962C8B-B14F-4D97-AF65-F5344CB8AC3E}">
        <p14:creationId xmlns:p14="http://schemas.microsoft.com/office/powerpoint/2010/main" val="24884537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“To</a:t>
            </a:r>
            <a:r>
              <a:rPr lang="en-US" baseline="0" dirty="0"/>
              <a:t> labor” (Gk. </a:t>
            </a:r>
            <a:r>
              <a:rPr lang="en-US" i="1" baseline="0" dirty="0" err="1"/>
              <a:t>kopiaō</a:t>
            </a:r>
            <a:r>
              <a:rPr lang="en-US" baseline="0" dirty="0"/>
              <a:t>, </a:t>
            </a:r>
            <a:r>
              <a:rPr lang="el-GR" sz="1200" b="0" i="0" u="none" strike="noStrike" kern="1200" baseline="0" dirty="0">
                <a:solidFill>
                  <a:schemeClr val="tx1"/>
                </a:solidFill>
                <a:latin typeface="+mn-lt"/>
                <a:ea typeface="+mn-ea"/>
                <a:cs typeface="+mn-cs"/>
              </a:rPr>
              <a:t>κοπιάω</a:t>
            </a:r>
            <a:r>
              <a:rPr lang="en-US" sz="1200" b="0" i="0" u="none" strike="noStrike" kern="1200" baseline="0" dirty="0">
                <a:solidFill>
                  <a:schemeClr val="tx1"/>
                </a:solidFill>
                <a:latin typeface="+mn-lt"/>
                <a:ea typeface="+mn-ea"/>
                <a:cs typeface="+mn-cs"/>
              </a:rPr>
              <a:t>) is to struggle physically, mentally, or spiritually to accomplish a task. This model from ancient Egypt shows a carpentry shop full of men working with various tools at different tasks. It illustrates work being undertaken in order to produce something useful. This model was photographed at the </a:t>
            </a:r>
            <a:r>
              <a:rPr lang="en-US" dirty="0"/>
              <a:t>Egyptian Museum in Cairo.</a:t>
            </a:r>
          </a:p>
          <a:p>
            <a:endParaRPr lang="en-US" dirty="0"/>
          </a:p>
          <a:p>
            <a:r>
              <a:rPr lang="en-US" dirty="0"/>
              <a:t>adr1603195082</a:t>
            </a:r>
          </a:p>
        </p:txBody>
      </p:sp>
    </p:spTree>
    <p:extLst>
      <p:ext uri="{BB962C8B-B14F-4D97-AF65-F5344CB8AC3E}">
        <p14:creationId xmlns:p14="http://schemas.microsoft.com/office/powerpoint/2010/main" val="5689015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workers shown here are excavating rock in order to make a terrace. This strenuous</a:t>
            </a:r>
            <a:r>
              <a:rPr lang="en-US" baseline="0" dirty="0"/>
              <a:t> toil will ultimately produce ground that is terraced and much better suited to growing crops</a:t>
            </a:r>
            <a:r>
              <a:rPr lang="en-US" dirty="0"/>
              <a:t>. Abu Ghosh is located in the Judean hills west of Jerusalem. This American Colony photo was taken between 1940 and 1946.</a:t>
            </a:r>
          </a:p>
          <a:p>
            <a:endParaRPr lang="en-US" dirty="0"/>
          </a:p>
          <a:p>
            <a:r>
              <a:rPr lang="en-US" dirty="0"/>
              <a:t>mat21421</a:t>
            </a:r>
          </a:p>
        </p:txBody>
      </p:sp>
    </p:spTree>
    <p:extLst>
      <p:ext uri="{BB962C8B-B14F-4D97-AF65-F5344CB8AC3E}">
        <p14:creationId xmlns:p14="http://schemas.microsoft.com/office/powerpoint/2010/main" val="22589442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painted relief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adr1605232119</a:t>
            </a:r>
          </a:p>
        </p:txBody>
      </p:sp>
    </p:spTree>
    <p:extLst>
      <p:ext uri="{BB962C8B-B14F-4D97-AF65-F5344CB8AC3E}">
        <p14:creationId xmlns:p14="http://schemas.microsoft.com/office/powerpoint/2010/main" val="38128366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t>
            </a:r>
            <a:r>
              <a:rPr lang="en-US" dirty="0" err="1"/>
              <a:t>Deissmann</a:t>
            </a:r>
            <a:r>
              <a:rPr lang="en-US" dirty="0"/>
              <a:t> (1910: 317), Paul’s several references to “laboring in vain” (e.g., Gal 4:11; 1 Cor 15:58) have behind them a “</a:t>
            </a:r>
            <a:r>
              <a:rPr lang="en-US" sz="1200" kern="1200" dirty="0">
                <a:solidFill>
                  <a:schemeClr val="tx1"/>
                </a:solidFill>
                <a:effectLst/>
                <a:latin typeface="+mn-lt"/>
                <a:ea typeface="+mn-ea"/>
                <a:cs typeface="+mn-cs"/>
              </a:rPr>
              <a:t>trembling echo of the discouragement resulting from a width of cloth being rejected as badly woven and therefore not paid for.” See the following slides for further illustrations of tent and textile weaving. This American Colony photo was taken </a:t>
            </a:r>
            <a:r>
              <a:rPr lang="en-US" dirty="0"/>
              <a:t>between 1900 and 1920.</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Deissmann</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Adolf.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1910	</a:t>
            </a:r>
            <a:r>
              <a:rPr lang="en-US" sz="1200" i="1" kern="1200" dirty="0">
                <a:solidFill>
                  <a:schemeClr val="tx1"/>
                </a:solidFill>
                <a:effectLst/>
                <a:latin typeface="+mn-lt"/>
                <a:ea typeface="+mn-ea"/>
                <a:cs typeface="+mn-cs"/>
              </a:rPr>
              <a:t>Light from the Ancient East: The New Testament Illustrated by Recently Discovered Texts of the Greco-Roman World</a:t>
            </a:r>
            <a:r>
              <a:rPr lang="en-US" sz="1200" kern="1200" dirty="0">
                <a:solidFill>
                  <a:schemeClr val="tx1"/>
                </a:solidFill>
                <a:effectLst/>
                <a:latin typeface="+mn-lt"/>
                <a:ea typeface="+mn-ea"/>
                <a:cs typeface="+mn-cs"/>
              </a:rPr>
              <a:t>. Trans. L. R. M. Strachan, from German. New York: Hodder and Stoughton.</a:t>
            </a:r>
            <a:endParaRPr lang="en-US" dirty="0"/>
          </a:p>
          <a:p>
            <a:endParaRPr lang="en-US" dirty="0"/>
          </a:p>
          <a:p>
            <a:r>
              <a:rPr lang="en-US" dirty="0"/>
              <a:t>mat05273</a:t>
            </a:r>
          </a:p>
        </p:txBody>
      </p:sp>
    </p:spTree>
    <p:extLst>
      <p:ext uri="{BB962C8B-B14F-4D97-AF65-F5344CB8AC3E}">
        <p14:creationId xmlns:p14="http://schemas.microsoft.com/office/powerpoint/2010/main" val="1725544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American Colony photo</a:t>
            </a:r>
            <a:r>
              <a:rPr lang="en-US" baseline="0" dirty="0"/>
              <a:t> was taken </a:t>
            </a:r>
            <a:r>
              <a:rPr lang="en-US" dirty="0"/>
              <a:t>between 1940 and 1946.</a:t>
            </a:r>
          </a:p>
          <a:p>
            <a:endParaRPr lang="en-US" dirty="0"/>
          </a:p>
          <a:p>
            <a:r>
              <a:rPr lang="en-US" dirty="0"/>
              <a:t>mat12968</a:t>
            </a:r>
          </a:p>
        </p:txBody>
      </p:sp>
    </p:spTree>
    <p:extLst>
      <p:ext uri="{BB962C8B-B14F-4D97-AF65-F5344CB8AC3E}">
        <p14:creationId xmlns:p14="http://schemas.microsoft.com/office/powerpoint/2010/main" val="4629292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flask was photographed at the Metropolitan Museum of Art in New York City.</a:t>
            </a:r>
          </a:p>
          <a:p>
            <a:endParaRPr lang="en-US" dirty="0"/>
          </a:p>
          <a:p>
            <a:r>
              <a:rPr lang="en-US" dirty="0"/>
              <a:t>adr1711139330</a:t>
            </a:r>
          </a:p>
        </p:txBody>
      </p:sp>
    </p:spTree>
    <p:extLst>
      <p:ext uri="{BB962C8B-B14F-4D97-AF65-F5344CB8AC3E}">
        <p14:creationId xmlns:p14="http://schemas.microsoft.com/office/powerpoint/2010/main" val="630406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exhortation to be of the same mind and to have the mind of Christ, here and in the surrounding verses, appears similar to Seneca the Younger’s description of the emperor as the essential agent of the Pax Romana. “For he is the bond by which the commonwealth is united, the breath of life which these many thousands draw, who in their own strength would only be a burden to themselves and the prey of others if the great mind of the empire should be withdrawn. If safe their king, one mind to all, bereft of him, their trust must fall. Such a calamity would be the destruction of the Roman peace, such a calamity would force the fortune of a mighty people to its downfall” (Seneca, </a:t>
            </a:r>
            <a:r>
              <a:rPr lang="en-US" i="1" dirty="0"/>
              <a:t>De </a:t>
            </a:r>
            <a:r>
              <a:rPr lang="en-US" i="1" dirty="0" err="1"/>
              <a:t>Clementia</a:t>
            </a:r>
            <a:r>
              <a:rPr lang="en-US" dirty="0"/>
              <a:t>, 1.4.1f; translation from </a:t>
            </a:r>
            <a:r>
              <a:rPr lang="en-US" dirty="0" err="1"/>
              <a:t>Wengst</a:t>
            </a:r>
            <a:r>
              <a:rPr lang="en-US" dirty="0"/>
              <a:t> 1987: 9). The column drum at</a:t>
            </a:r>
            <a:r>
              <a:rPr lang="en-US" baseline="0" dirty="0"/>
              <a:t> Corinth shown in this photo bears an </a:t>
            </a:r>
            <a:r>
              <a:rPr lang="en-US" dirty="0"/>
              <a:t>inscription mentioning Seneca, who was also </a:t>
            </a:r>
            <a:r>
              <a:rPr lang="en-US" dirty="0">
                <a:cs typeface="Times New Roman" pitchFamily="18" charset="0"/>
              </a:rPr>
              <a:t>the younger brother of Gallio, the Roman official who judged Paul in Corinth (Acts 18:12-17). Here, Paul exhorts the Philippians to adopt the mind of Christ in order to live in unity with one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Wengst</a:t>
            </a:r>
            <a:r>
              <a:rPr lang="en-US" dirty="0"/>
              <a:t>, Klaus.</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1987	</a:t>
            </a:r>
            <a:r>
              <a:rPr lang="en-US" i="1" dirty="0" err="1"/>
              <a:t>Pax</a:t>
            </a:r>
            <a:r>
              <a:rPr lang="en-US" i="1" dirty="0"/>
              <a:t> Romana and the Peace of Jesus Christ</a:t>
            </a:r>
            <a:r>
              <a:rPr lang="en-US" dirty="0"/>
              <a:t>. Trans. John Bowden. London: SCM Press.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tb031706115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9568436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Paul’s description of running or laboring “in vain” (Gk. </a:t>
            </a:r>
            <a:r>
              <a:rPr lang="en-US" i="1" dirty="0"/>
              <a:t>kenos</a:t>
            </a:r>
            <a:r>
              <a:rPr lang="en-US" dirty="0"/>
              <a:t>, </a:t>
            </a:r>
            <a:r>
              <a:rPr lang="el-GR" sz="1200" b="0" i="0" u="none" strike="noStrike" kern="1200" baseline="0" dirty="0">
                <a:solidFill>
                  <a:schemeClr val="tx1"/>
                </a:solidFill>
                <a:latin typeface="+mn-lt"/>
                <a:ea typeface="+mn-ea"/>
                <a:cs typeface="+mn-cs"/>
              </a:rPr>
              <a:t>κενός</a:t>
            </a:r>
            <a:r>
              <a:rPr lang="en-US" dirty="0"/>
              <a:t>) refers to an activity that is undertaken without</a:t>
            </a:r>
            <a:r>
              <a:rPr lang="en-US" baseline="0" dirty="0"/>
              <a:t> purpose or result. It </a:t>
            </a:r>
            <a:r>
              <a:rPr lang="en-US" dirty="0"/>
              <a:t>is illustrated here by a stack of misshapen</a:t>
            </a:r>
            <a:r>
              <a:rPr lang="en-US" baseline="0" dirty="0"/>
              <a:t> </a:t>
            </a:r>
            <a:r>
              <a:rPr lang="en-US" dirty="0"/>
              <a:t>lamps that have</a:t>
            </a:r>
            <a:r>
              <a:rPr lang="en-US" baseline="0" dirty="0"/>
              <a:t> been ruined in the kiln, resulting in the loss of the work that the lamp-maker had put into them. This pile of wasters was recovered from </a:t>
            </a:r>
            <a:r>
              <a:rPr lang="en-US" dirty="0"/>
              <a:t>a tower of the city wall of Ephesus by J. T. Wood for the Trustees of the British Museum. This artifact was photographed at the British Museum. This image comes from Marie-Lan Nguyen and is licensed under CC BY 2.5, via Wikimedia Commons: https://commons.wikimedia.org/wiki/File:Misfired_clay_lamps_BM_GR1926.2-16.127_n2.jpg.</a:t>
            </a:r>
          </a:p>
          <a:p>
            <a:endParaRPr lang="en-US" dirty="0"/>
          </a:p>
          <a:p>
            <a:r>
              <a:rPr lang="en-US" dirty="0"/>
              <a:t>wiki0603201115262175598</a:t>
            </a:r>
          </a:p>
        </p:txBody>
      </p:sp>
    </p:spTree>
    <p:extLst>
      <p:ext uri="{BB962C8B-B14F-4D97-AF65-F5344CB8AC3E}">
        <p14:creationId xmlns:p14="http://schemas.microsoft.com/office/powerpoint/2010/main" val="7687303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Drink offerings were prescribed along with sacrifices in the worship of ancient Israel (e.g., </a:t>
            </a:r>
            <a:r>
              <a:rPr lang="en-US" dirty="0" err="1"/>
              <a:t>Exod</a:t>
            </a:r>
            <a:r>
              <a:rPr lang="en-US" dirty="0"/>
              <a:t> 25:29; </a:t>
            </a:r>
            <a:r>
              <a:rPr lang="en-US" dirty="0" err="1"/>
              <a:t>Num</a:t>
            </a:r>
            <a:r>
              <a:rPr lang="en-US" dirty="0"/>
              <a:t> 28:7). Like the metaphor Paul uses in Romans 12:1, here he describes his service to God as a sacrifice. This model of the tabernacle with the altar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mjb1903223799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7176999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model, one of the priests of the tabernacle is seen with a vessel representing a drink offering that would be poured out upon the sacrifices offered at the altar. This display</a:t>
            </a:r>
            <a:r>
              <a:rPr lang="en-US" baseline="0" dirty="0"/>
              <a:t> was photographed at the tabernacle reconstruction at the Creation and Earth History Museum in Santee, California.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tb040816552</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7479492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provides a reconstruction approximating what the Second Temple altar would have looked like in Paul’s day. Part</a:t>
            </a:r>
            <a:r>
              <a:rPr lang="en-US" baseline="0" dirty="0"/>
              <a:t> of t</a:t>
            </a:r>
            <a:r>
              <a:rPr lang="en-US" dirty="0"/>
              <a:t>he actual Temple Mount where the Second Temple stood can be seen in the background of this photo. This model of the</a:t>
            </a:r>
            <a:r>
              <a:rPr lang="en-US" baseline="0" dirty="0"/>
              <a:t> temple is located on the roof of the </a:t>
            </a:r>
            <a:r>
              <a:rPr lang="en-US" dirty="0" err="1"/>
              <a:t>Aish</a:t>
            </a:r>
            <a:r>
              <a:rPr lang="en-US" dirty="0"/>
              <a:t> </a:t>
            </a:r>
            <a:r>
              <a:rPr lang="en-US" dirty="0" err="1"/>
              <a:t>HaTorah</a:t>
            </a:r>
            <a:r>
              <a:rPr lang="en-US" dirty="0"/>
              <a:t> building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tb010312509</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807735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Libations (drink offerings) were very common throughout the history of the ancient Near East. The relief pictured here shows a worshiper (on the right) pouring out a drink offering in a Luwian ritual. The name</a:t>
            </a:r>
            <a:r>
              <a:rPr lang="en-US" baseline="0" dirty="0"/>
              <a:t> of the worshiper is given in the Luwian hieroglyphs behind him as PUGNUS-</a:t>
            </a:r>
            <a:r>
              <a:rPr lang="en-US" baseline="0" dirty="0" err="1"/>
              <a:t>mili</a:t>
            </a:r>
            <a:r>
              <a:rPr lang="en-US" baseline="0" dirty="0"/>
              <a:t>. </a:t>
            </a:r>
            <a:r>
              <a:rPr lang="en-US" dirty="0"/>
              <a:t>This relief was photographed at the Ankara Museum of Anatolian Civilizations in Turkey.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adr1006031195</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0548348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Libations (drink offerings) were also very common in various</a:t>
            </a:r>
            <a:r>
              <a:rPr lang="en-US" baseline="0" dirty="0"/>
              <a:t> </a:t>
            </a:r>
            <a:r>
              <a:rPr lang="en-US" dirty="0"/>
              <a:t>Greco-Roman cults. This</a:t>
            </a:r>
            <a:r>
              <a:rPr lang="en-US" baseline="0" dirty="0"/>
              <a:t> lekythos depicts a woman pouring a libation onto an altar from a flat libation cup known as a </a:t>
            </a:r>
            <a:r>
              <a:rPr lang="en-US" i="1" baseline="0" dirty="0" err="1"/>
              <a:t>patera</a:t>
            </a:r>
            <a:r>
              <a:rPr lang="en-US" baseline="0" dirty="0"/>
              <a:t>. This lekythos was photographed in the </a:t>
            </a:r>
            <a:r>
              <a:rPr lang="en-US" dirty="0"/>
              <a:t>Michael C. Carlos Museum at Emory University.</a:t>
            </a:r>
          </a:p>
          <a:p>
            <a:endParaRPr lang="en-US" dirty="0"/>
          </a:p>
          <a:p>
            <a:r>
              <a:rPr lang="en-US" dirty="0"/>
              <a:t>adr1511209482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52630300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ancient representation of a drink-offering was photographed at the Delphi Museum.</a:t>
            </a:r>
          </a:p>
          <a:p>
            <a:endParaRPr lang="en-US" dirty="0"/>
          </a:p>
          <a:p>
            <a:r>
              <a:rPr lang="en-US" dirty="0"/>
              <a:t>mjb010917279c</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8844429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woman on this kylix may be intended to represent a goddess, indicated by the scepter she holds. In her right hand is a </a:t>
            </a:r>
            <a:r>
              <a:rPr lang="en-US" baseline="0" dirty="0" err="1"/>
              <a:t>phiale</a:t>
            </a:r>
            <a:r>
              <a:rPr lang="en-US" baseline="0" dirty="0"/>
              <a:t>, a special libation bowl made for pouring drink offerings. The altar is only depicted in part, at the left. This image comes from The Metropolitan Museum of Art, public domain, </a:t>
            </a:r>
            <a:r>
              <a:rPr lang="en-US" b="0" i="0" dirty="0">
                <a:solidFill>
                  <a:srgbClr val="333333"/>
                </a:solidFill>
                <a:effectLst/>
                <a:latin typeface="MetSans"/>
              </a:rPr>
              <a:t>The </a:t>
            </a:r>
            <a:r>
              <a:rPr lang="en-US" b="0" i="0" dirty="0" err="1">
                <a:solidFill>
                  <a:srgbClr val="333333"/>
                </a:solidFill>
                <a:effectLst/>
                <a:latin typeface="MetSans"/>
              </a:rPr>
              <a:t>Bothmer</a:t>
            </a:r>
            <a:r>
              <a:rPr lang="en-US" b="0" i="0" dirty="0">
                <a:solidFill>
                  <a:srgbClr val="333333"/>
                </a:solidFill>
                <a:effectLst/>
                <a:latin typeface="MetSans"/>
              </a:rPr>
              <a:t> Purchase Fund, Fletcher Fund, and Rogers Fund, 1979</a:t>
            </a:r>
            <a:r>
              <a:rPr lang="en-US" baseline="0" dirty="0"/>
              <a:t>, accession number </a:t>
            </a:r>
            <a:r>
              <a:rPr lang="en-US" b="0" i="0" dirty="0">
                <a:solidFill>
                  <a:srgbClr val="333333"/>
                </a:solidFill>
                <a:effectLst/>
                <a:latin typeface="MetSans"/>
              </a:rPr>
              <a:t>1979.11.15</a:t>
            </a:r>
            <a:r>
              <a:rPr lang="en-US" baseline="0" dirty="0"/>
              <a:t>, https://www.metmuseum.org/art/collection/search/255658.</a:t>
            </a:r>
          </a:p>
          <a:p>
            <a:endParaRPr lang="en-US" baseline="0" dirty="0"/>
          </a:p>
          <a:p>
            <a:r>
              <a:rPr lang="en-US" baseline="0" dirty="0"/>
              <a:t>met255658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88444295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vessel for pouring libations (drink offerings) was photographed at the Naples Archaeological Museum.</a:t>
            </a:r>
          </a:p>
          <a:p>
            <a:endParaRPr lang="en-US" dirty="0"/>
          </a:p>
          <a:p>
            <a:r>
              <a:rPr lang="en-US" dirty="0"/>
              <a:t>tb0515170516</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531384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a:t>
            </a:r>
            <a:r>
              <a:rPr lang="en-US" i="1" dirty="0" err="1"/>
              <a:t>paterae</a:t>
            </a:r>
            <a:r>
              <a:rPr lang="en-US" dirty="0"/>
              <a:t> were</a:t>
            </a:r>
            <a:r>
              <a:rPr lang="en-US" baseline="0" dirty="0"/>
              <a:t> formed with an indention in the middle, allowing the worshiper to grasp the shallow dish firmly with only one hand and pour the contents onto the altar without losing their grip.</a:t>
            </a:r>
            <a:r>
              <a:rPr lang="en-US" dirty="0"/>
              <a:t> </a:t>
            </a:r>
            <a:r>
              <a:rPr lang="en-US" i="1" dirty="0" err="1"/>
              <a:t>Paterae</a:t>
            </a:r>
            <a:r>
              <a:rPr lang="en-US" dirty="0"/>
              <a:t> were often highly decorated, and some had handles, knobs, or other contours to assist the worshiper</a:t>
            </a:r>
            <a:r>
              <a:rPr lang="en-US" baseline="0" dirty="0"/>
              <a:t> in holding onto the vessel. </a:t>
            </a:r>
            <a:r>
              <a:rPr lang="en-US" dirty="0"/>
              <a:t>This black-glaze </a:t>
            </a:r>
            <a:r>
              <a:rPr lang="en-US" i="1" dirty="0"/>
              <a:t>patera</a:t>
            </a:r>
            <a:r>
              <a:rPr lang="en-US" dirty="0"/>
              <a:t> was photographed at the University of </a:t>
            </a:r>
            <a:r>
              <a:rPr lang="en-US" dirty="0" err="1"/>
              <a:t>Gießen</a:t>
            </a:r>
            <a:r>
              <a:rPr lang="en-US" dirty="0"/>
              <a:t>. This image comes from Marcus </a:t>
            </a:r>
            <a:r>
              <a:rPr lang="en-US" dirty="0" err="1"/>
              <a:t>Cyron</a:t>
            </a:r>
            <a:r>
              <a:rPr lang="en-US" dirty="0"/>
              <a:t> and is licensed under CC BY-SA 3.0, via Wikimedia Commons: https://commons.wikimedia.org/wiki/File:Antike_Fischteller_aus_der_Sammlung_Neumann_035.JPG.</a:t>
            </a:r>
          </a:p>
          <a:p>
            <a:endParaRPr lang="en-US" dirty="0"/>
          </a:p>
          <a:p>
            <a:r>
              <a:rPr lang="en-US" dirty="0"/>
              <a:t>wiki012820091441112008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353138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Narcissus is one of the better-known figures from Greek mythology. He was famous for his fixation with his own</a:t>
            </a:r>
            <a:r>
              <a:rPr lang="en-US" baseline="0" dirty="0"/>
              <a:t> beauty, which eventually led to his death. The floor mosaic shown here comes from the House of Dionysus in the city of Paphos on the island of Cyprus. It depicts Narcissus staring at his own reflection in water</a:t>
            </a:r>
            <a:r>
              <a:rPr lang="en-US" dirty="0"/>
              <a:t>. </a:t>
            </a:r>
            <a:r>
              <a:rPr lang="en-US" baseline="0" dirty="0"/>
              <a:t>This image comes from </a:t>
            </a:r>
            <a:r>
              <a:rPr lang="en-US" dirty="0"/>
              <a:t>Wolfgang Sauber and is licensed under CC BY-SA 3.0, via Wikimedia Commons: https://commons.wikimedia.org/wiki/File:Paphos_Haus_des_Dionysos_-_Narkissos_2.jpg.</a:t>
            </a:r>
          </a:p>
          <a:p>
            <a:endParaRPr lang="en-US" dirty="0"/>
          </a:p>
          <a:p>
            <a:r>
              <a:rPr lang="en-US" dirty="0"/>
              <a:t>wiki1230201114160203</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kind of altar that was commonly encountered in Greco-Roman cities in Paul’s day. The</a:t>
            </a:r>
            <a:r>
              <a:rPr lang="en-US" baseline="0" dirty="0"/>
              <a:t> fact that this altar was discovered in the ancient marketplace (agora) of Athens, not in a temple, illustrates how ubiquitous they were. For more about Paul’s present suffering as a prisoner, see the slides on Philippians 1:7. This </a:t>
            </a:r>
            <a:r>
              <a:rPr lang="en-US" dirty="0"/>
              <a:t>ancient altar was photographed in the National Archaeological Museum in Athens.</a:t>
            </a:r>
          </a:p>
          <a:p>
            <a:endParaRPr lang="en-US" dirty="0"/>
          </a:p>
          <a:p>
            <a:r>
              <a:rPr lang="en-US" dirty="0"/>
              <a:t>tb011117343</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95652646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Paul’s exhortation to the Philippians, “Rejoice” (Gk. </a:t>
            </a:r>
            <a:r>
              <a:rPr lang="en-US" sz="1200" i="1" kern="1200" dirty="0" err="1">
                <a:solidFill>
                  <a:schemeClr val="tx1"/>
                </a:solidFill>
                <a:effectLst/>
                <a:latin typeface="+mn-lt"/>
                <a:ea typeface="+mn-ea"/>
                <a:cs typeface="+mn-cs"/>
              </a:rPr>
              <a:t>chairete</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χαίρετε</a:t>
            </a:r>
            <a:r>
              <a:rPr lang="en-US" baseline="0" dirty="0"/>
              <a:t>), appears on this 1st century AD mold-made glass in a slightly extended singular form, </a:t>
            </a:r>
            <a:r>
              <a:rPr lang="en-US" i="1" baseline="0" dirty="0" err="1"/>
              <a:t>katachaire</a:t>
            </a:r>
            <a:r>
              <a:rPr lang="en-US" baseline="0" dirty="0"/>
              <a:t> (</a:t>
            </a:r>
            <a:r>
              <a:rPr lang="el-GR" baseline="0" dirty="0"/>
              <a:t>καταχαιρε</a:t>
            </a:r>
            <a:r>
              <a:rPr lang="en-US" baseline="0" dirty="0"/>
              <a:t>). The inscription on this glass continues on the reverse side; the full inscription reads, “Rejoice and be glad!” (</a:t>
            </a:r>
            <a:r>
              <a:rPr lang="el-GR" baseline="0" dirty="0"/>
              <a:t>καταχαιρε και ευφραινου</a:t>
            </a:r>
            <a:r>
              <a:rPr lang="en-US" baseline="0" dirty="0"/>
              <a:t>). This wine cup was photographed at the Getty Villa in California.</a:t>
            </a:r>
          </a:p>
          <a:p>
            <a:endParaRPr lang="en-US" dirty="0"/>
          </a:p>
          <a:p>
            <a:r>
              <a:rPr lang="en-US" dirty="0"/>
              <a:t>tb082214467</a:t>
            </a:r>
          </a:p>
        </p:txBody>
      </p:sp>
    </p:spTree>
    <p:extLst>
      <p:ext uri="{BB962C8B-B14F-4D97-AF65-F5344CB8AC3E}">
        <p14:creationId xmlns:p14="http://schemas.microsoft.com/office/powerpoint/2010/main" val="41564730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Latin inscription, from the 8th century AD, mentions a martyr</a:t>
            </a:r>
            <a:r>
              <a:rPr lang="en-US" baseline="0" dirty="0"/>
              <a:t> named Timothy. The name (Lat. TYMOTHEI) is to be found at the end of the third line and start of the fourth line. </a:t>
            </a:r>
            <a:r>
              <a:rPr lang="en-US" dirty="0"/>
              <a:t>This inscription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tb0512175686</a:t>
            </a:r>
          </a:p>
        </p:txBody>
      </p:sp>
    </p:spTree>
    <p:extLst>
      <p:ext uri="{BB962C8B-B14F-4D97-AF65-F5344CB8AC3E}">
        <p14:creationId xmlns:p14="http://schemas.microsoft.com/office/powerpoint/2010/main" val="41564730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man</a:t>
            </a:r>
            <a:r>
              <a:rPr lang="en-US" baseline="0" dirty="0"/>
              <a:t> depicted here has a case of correspondence at his feet. It was common in Paul’s day to send letters of recommendation concerning someone so that they would be received well. An example of the sort of praise commonly given in such recommendations can be seen in a letter from Cicero</a:t>
            </a:r>
            <a:r>
              <a:rPr lang="en-US" i="0" baseline="0" dirty="0"/>
              <a:t> to Gaius </a:t>
            </a:r>
            <a:r>
              <a:rPr lang="en-US" i="0" baseline="0" dirty="0" err="1"/>
              <a:t>Memmius</a:t>
            </a:r>
            <a:r>
              <a:rPr lang="en-US" i="0" baseline="0" dirty="0"/>
              <a:t> in Athens, dating to June or July of 51. The letter discusses several people and situations involving Cicero and his addressee. Near the end of the letter we read: “But to waste no more words (I must say it sooner or later), I love Pomponius Atticus as a second brother. He is to me the dearest and most delightful man in the world. Now Atticus—not that he is one of that lot, being of most refined erudition in every branch of liberal learning, but he has a great esteem for </a:t>
            </a:r>
            <a:r>
              <a:rPr lang="en-US" i="0" baseline="0" dirty="0" err="1"/>
              <a:t>Patro</a:t>
            </a:r>
            <a:r>
              <a:rPr lang="en-US" i="0" baseline="0" dirty="0"/>
              <a:t>, and had a great affection for Phaedrus—Atticus, I say, the least self-serving of men, and the least importune in making requests, entreats me to do this with as much earnestness as he has ever evinced” (Cicero, </a:t>
            </a:r>
            <a:r>
              <a:rPr lang="en-US" i="1" baseline="0" dirty="0"/>
              <a:t>Letters to his Friends, </a:t>
            </a:r>
            <a:r>
              <a:rPr lang="en-US" i="0" baseline="0" dirty="0"/>
              <a:t>13.1.5, translation by Williams). There are several points of close resemblance between this and the way Paul describes Timothy and Epaphroditus in Philippians 2:20-30. </a:t>
            </a:r>
            <a:r>
              <a:rPr lang="en-US" dirty="0"/>
              <a:t>This statue, which unfortunately does not have its original head, was </a:t>
            </a:r>
            <a:r>
              <a:rPr lang="en-US" sz="1200" kern="1200" dirty="0">
                <a:solidFill>
                  <a:schemeClr val="tx1"/>
                </a:solidFill>
                <a:effectLst/>
                <a:latin typeface="+mn-lt"/>
                <a:ea typeface="+mn-ea"/>
                <a:cs typeface="+mn-cs"/>
              </a:rPr>
              <a:t>photographed at the National Museum of Rome at the Diocletian Baths. The next slide is</a:t>
            </a:r>
            <a:r>
              <a:rPr lang="en-US" sz="1200" kern="1200" baseline="0" dirty="0">
                <a:solidFill>
                  <a:schemeClr val="tx1"/>
                </a:solidFill>
                <a:effectLst/>
                <a:latin typeface="+mn-lt"/>
                <a:ea typeface="+mn-ea"/>
                <a:cs typeface="+mn-cs"/>
              </a:rPr>
              <a:t> a close-up of the letter case.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r>
              <a:rPr lang="en-U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Cicero. </a:t>
            </a:r>
          </a:p>
          <a:p>
            <a:pPr marL="857250" marR="0" lvl="0" indent="-628650" algn="l" defTabSz="914400" rtl="0" eaLnBrk="1" fontAlgn="auto" latinLnBrk="0" hangingPunct="1">
              <a:lnSpc>
                <a:spcPct val="100000"/>
              </a:lnSpc>
              <a:spcBef>
                <a:spcPts val="0"/>
              </a:spcBef>
              <a:spcAft>
                <a:spcPts val="0"/>
              </a:spcAft>
              <a:buClrTx/>
              <a:buSzTx/>
              <a:buFontTx/>
              <a:buNone/>
              <a:tabLst>
                <a:tab pos="857250" algn="l"/>
              </a:tabLst>
              <a:defRPr/>
            </a:pPr>
            <a:r>
              <a:rPr lang="en-US" sz="1200" kern="1200" baseline="0" dirty="0">
                <a:solidFill>
                  <a:schemeClr val="tx1"/>
                </a:solidFill>
                <a:effectLst/>
                <a:latin typeface="+mn-lt"/>
                <a:ea typeface="+mn-ea"/>
                <a:cs typeface="+mn-cs"/>
              </a:rPr>
              <a:t>1958–60	</a:t>
            </a:r>
            <a:r>
              <a:rPr lang="en-US" sz="1200" i="1" kern="1200" baseline="0" dirty="0">
                <a:solidFill>
                  <a:schemeClr val="tx1"/>
                </a:solidFill>
                <a:effectLst/>
                <a:latin typeface="+mn-lt"/>
                <a:ea typeface="+mn-ea"/>
                <a:cs typeface="+mn-cs"/>
              </a:rPr>
              <a:t>The Letters to His </a:t>
            </a:r>
            <a:r>
              <a:rPr lang="en-US" sz="1200" i="1" kern="1200" baseline="0" dirty="0">
                <a:solidFill>
                  <a:schemeClr val="tx1"/>
                </a:solidFill>
                <a:effectLst/>
              </a:rPr>
              <a:t>Friends</a:t>
            </a:r>
            <a:r>
              <a:rPr lang="en-US" i="1" dirty="0"/>
              <a:t>:</a:t>
            </a:r>
            <a:r>
              <a:rPr lang="en-US" sz="1200" i="1" kern="1200" baseline="0" dirty="0">
                <a:solidFill>
                  <a:schemeClr val="tx1"/>
                </a:solidFill>
                <a:effectLst/>
              </a:rPr>
              <a:t> With an English Translation by </a:t>
            </a:r>
            <a:r>
              <a:rPr lang="en-US" i="1" baseline="0" dirty="0"/>
              <a:t>W. Glynn Williams,</a:t>
            </a:r>
            <a:r>
              <a:rPr lang="en-US" i="1" dirty="0"/>
              <a:t> </a:t>
            </a:r>
            <a:r>
              <a:rPr lang="en-US" dirty="0"/>
              <a:t>v</a:t>
            </a:r>
            <a:r>
              <a:rPr lang="en-US" i="0" baseline="0" dirty="0"/>
              <a:t>ol. 3. Loeb Classical Library. Cambridge: Harvard University Press.</a:t>
            </a:r>
            <a:endParaRPr lang="en-US" sz="1200" kern="1200" dirty="0">
              <a:solidFill>
                <a:schemeClr val="tx1"/>
              </a:solidFill>
              <a:effectLst/>
              <a:latin typeface="+mn-lt"/>
              <a:ea typeface="+mn-ea"/>
              <a:cs typeface="+mn-cs"/>
            </a:endParaRPr>
          </a:p>
          <a:p>
            <a:endParaRPr lang="en-US" dirty="0"/>
          </a:p>
          <a:p>
            <a:r>
              <a:rPr lang="en-US" dirty="0"/>
              <a:t>tb0513178444</a:t>
            </a:r>
          </a:p>
        </p:txBody>
      </p:sp>
    </p:spTree>
    <p:extLst>
      <p:ext uri="{BB962C8B-B14F-4D97-AF65-F5344CB8AC3E}">
        <p14:creationId xmlns:p14="http://schemas.microsoft.com/office/powerpoint/2010/main" val="33314962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scrolls and their tags can be seen at the top of the case, which also sports a carrying strap. </a:t>
            </a:r>
            <a:r>
              <a:rPr lang="en-US" dirty="0"/>
              <a:t>This statue was </a:t>
            </a:r>
            <a:r>
              <a:rPr lang="en-US" sz="1200" kern="1200" dirty="0">
                <a:solidFill>
                  <a:schemeClr val="tx1"/>
                </a:solidFill>
                <a:effectLst/>
                <a:latin typeface="+mn-lt"/>
                <a:ea typeface="+mn-ea"/>
                <a:cs typeface="+mn-cs"/>
              </a:rPr>
              <a:t>photographed at the National Museum of Rome at the Diocletian Baths.</a:t>
            </a:r>
          </a:p>
          <a:p>
            <a:endParaRPr lang="en-US" dirty="0"/>
          </a:p>
          <a:p>
            <a:r>
              <a:rPr lang="en-US" dirty="0"/>
              <a:t>tb0513178445</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6749773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laments that most of those around him seek after their</a:t>
            </a:r>
            <a:r>
              <a:rPr lang="en-US" baseline="0" dirty="0"/>
              <a:t> own welfare rather than that of others. This selfish characteristic is reminiscent of the sport of boxing, where one’s own welfare and domination over an opponent is the chief concern. This amphora depicts two boxers fighting, one of whom is about to fall. A judge or referee stands behind the two contestants. </a:t>
            </a:r>
            <a:r>
              <a:rPr lang="en-US" dirty="0"/>
              <a:t>This amphora was photographed at the State Collections</a:t>
            </a:r>
            <a:r>
              <a:rPr lang="en-US" baseline="0" dirty="0"/>
              <a:t> of Antiquities (</a:t>
            </a:r>
            <a:r>
              <a:rPr lang="en-US" b="0" dirty="0"/>
              <a:t>Staatliche </a:t>
            </a:r>
            <a:r>
              <a:rPr lang="en-US" b="0" dirty="0" err="1"/>
              <a:t>Antikensammlungen</a:t>
            </a:r>
            <a:r>
              <a:rPr lang="en-US" baseline="0" dirty="0"/>
              <a:t>) in Munich. </a:t>
            </a:r>
            <a:r>
              <a:rPr lang="en-US" dirty="0"/>
              <a:t>This image comes from </a:t>
            </a:r>
            <a:r>
              <a:rPr lang="en-US" dirty="0" err="1"/>
              <a:t>MatthiasKabel</a:t>
            </a:r>
            <a:r>
              <a:rPr lang="en-US" dirty="0"/>
              <a:t> and is licensed under CC BY 2.5, via Wikimedia Commons: https://commons.wikimedia.org/wiki/File:Boxers_Staatliche_Antikensammlungen_1541.jpg.</a:t>
            </a:r>
          </a:p>
          <a:p>
            <a:endParaRPr lang="en-US" dirty="0"/>
          </a:p>
          <a:p>
            <a:r>
              <a:rPr lang="en-US" dirty="0"/>
              <a:t>wiki1207201117451541</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4394043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a:t>“Proven worth” </a:t>
            </a:r>
            <a:r>
              <a:rPr lang="en-US" dirty="0"/>
              <a:t>(Gk. </a:t>
            </a:r>
            <a:r>
              <a:rPr lang="en-US" i="1" dirty="0" err="1"/>
              <a:t>dokimos</a:t>
            </a:r>
            <a:r>
              <a:rPr lang="en-US" dirty="0"/>
              <a:t>, </a:t>
            </a:r>
            <a:r>
              <a:rPr lang="el-GR" sz="1200" b="0" i="0" u="none" strike="noStrike" kern="1200" baseline="0" dirty="0">
                <a:solidFill>
                  <a:schemeClr val="tx1"/>
                </a:solidFill>
                <a:latin typeface="+mn-lt"/>
                <a:ea typeface="+mn-ea"/>
                <a:cs typeface="+mn-cs"/>
              </a:rPr>
              <a:t>δόκιμος</a:t>
            </a:r>
            <a:r>
              <a:rPr lang="en-US" dirty="0"/>
              <a:t>) pertains to something</a:t>
            </a:r>
            <a:r>
              <a:rPr lang="en-US" baseline="0" dirty="0"/>
              <a:t> shown to be genuine on the basis of testing. </a:t>
            </a:r>
            <a:r>
              <a:rPr lang="en-US" dirty="0"/>
              <a:t>Concern over being deceived</a:t>
            </a:r>
            <a:r>
              <a:rPr lang="en-US" baseline="0" dirty="0"/>
              <a:t> by counterfeit coinage is evident in the punch marks visible on some ancient coinage. </a:t>
            </a:r>
            <a:r>
              <a:rPr lang="en-US" sz="1200" kern="1200" dirty="0">
                <a:solidFill>
                  <a:schemeClr val="tx1"/>
                </a:solidFill>
                <a:effectLst/>
                <a:latin typeface="+mn-lt"/>
                <a:ea typeface="+mn-ea"/>
                <a:cs typeface="+mn-cs"/>
              </a:rPr>
              <a:t>Sometimes</a:t>
            </a:r>
            <a:r>
              <a:rPr lang="en-US" sz="1200" kern="1200" baseline="0" dirty="0">
                <a:solidFill>
                  <a:schemeClr val="tx1"/>
                </a:solidFill>
                <a:effectLst/>
                <a:latin typeface="+mn-lt"/>
                <a:ea typeface="+mn-ea"/>
                <a:cs typeface="+mn-cs"/>
              </a:rPr>
              <a:t> in antiquity the genuineness of a coin would be tested by striking it with a punch. This cut into the coin would reveal if it was made of solid precious metal or was simply plated with the precious metal. Both coins shown here bear marks of having been so tested. </a:t>
            </a:r>
            <a:r>
              <a:rPr lang="en-US" dirty="0"/>
              <a:t>The</a:t>
            </a:r>
            <a:r>
              <a:rPr lang="en-US" baseline="0" dirty="0"/>
              <a:t> coin on the right bears the Aramaic inscription “Baal of Tarsus” (</a:t>
            </a:r>
            <a:r>
              <a:rPr lang="he-IL" baseline="0" dirty="0"/>
              <a:t>בעל תרז</a:t>
            </a:r>
            <a:r>
              <a:rPr lang="en-US" baseline="0" dirty="0"/>
              <a:t>) </a:t>
            </a:r>
            <a:r>
              <a:rPr lang="en-US" dirty="0"/>
              <a:t>and depicts Baal holding grapes, an ear of grain, and an eagle in his right</a:t>
            </a:r>
            <a:r>
              <a:rPr lang="en-US" baseline="0" dirty="0"/>
              <a:t> hand</a:t>
            </a:r>
            <a:r>
              <a:rPr lang="en-US" dirty="0"/>
              <a:t>, and a scepter in his left hand. The silver coin on the left depicts Alexander the Great, comes from Susa and dates to </a:t>
            </a:r>
            <a:r>
              <a:rPr lang="en-US" baseline="0" dirty="0"/>
              <a:t>circa 200 BC. The coin on the left is a </a:t>
            </a:r>
            <a:r>
              <a:rPr lang="en-US" dirty="0"/>
              <a:t>silver </a:t>
            </a:r>
            <a:r>
              <a:rPr lang="en-US" dirty="0" err="1"/>
              <a:t>stater</a:t>
            </a:r>
            <a:r>
              <a:rPr lang="en-US" dirty="0"/>
              <a:t> that was minted in Tarsus circa 361–334 BC.</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left: tb0514184427b; right: tb0713158819b</a:t>
            </a:r>
          </a:p>
        </p:txBody>
      </p:sp>
    </p:spTree>
    <p:extLst>
      <p:ext uri="{BB962C8B-B14F-4D97-AF65-F5344CB8AC3E}">
        <p14:creationId xmlns:p14="http://schemas.microsoft.com/office/powerpoint/2010/main" val="20108667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considered Timothy</a:t>
            </a:r>
            <a:r>
              <a:rPr lang="en-US" baseline="0" dirty="0"/>
              <a:t> to be a faithful, younger fellow-worker, comparing him to a (spiritual) child. This depiction of a father and son was photographed at the Istanbul Archaeological Museum.</a:t>
            </a:r>
            <a:endParaRPr lang="en-US" dirty="0"/>
          </a:p>
          <a:p>
            <a:endParaRPr lang="en-US" dirty="0"/>
          </a:p>
          <a:p>
            <a:r>
              <a:rPr lang="en-US" dirty="0"/>
              <a:t>tb122916443</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43940433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Nablus is the modern city located around the ruins of biblical Shechem. It is located about 30 miles (50 km) south of Nazareth where Jesus served as a carpenter with Joseph (Matt 13:55; Mark 6:3).</a:t>
            </a:r>
          </a:p>
          <a:p>
            <a:endParaRPr lang="en-US" dirty="0"/>
          </a:p>
          <a:p>
            <a:r>
              <a:rPr lang="en-US" dirty="0"/>
              <a:t>tb052916514</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6508650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a:t>If Paul was in</a:t>
            </a:r>
            <a:r>
              <a:rPr lang="en-US" sz="1200" baseline="0" dirty="0"/>
              <a:t> prison at Caesarea or Rome when he wrote the letter to the Philippians, Timothy’s journey would have included a voyage by sea. </a:t>
            </a:r>
            <a:r>
              <a:rPr lang="en-US" sz="1200" dirty="0"/>
              <a:t>This model of a Roman merchant</a:t>
            </a:r>
            <a:r>
              <a:rPr lang="en-US" sz="1200" baseline="0" dirty="0"/>
              <a:t> ship</a:t>
            </a:r>
            <a:r>
              <a:rPr lang="en-US" sz="1200" dirty="0"/>
              <a:t> was photographed at the </a:t>
            </a:r>
            <a:r>
              <a:rPr lang="en-US" dirty="0" err="1"/>
              <a:t>Lobdengau</a:t>
            </a:r>
            <a:r>
              <a:rPr lang="en-US" dirty="0"/>
              <a:t>-Museum in Ladenburg, Germany. </a:t>
            </a:r>
            <a:r>
              <a:rPr lang="en-US" sz="1200" dirty="0"/>
              <a:t>This image comes from Carole </a:t>
            </a:r>
            <a:r>
              <a:rPr lang="en-US" sz="1200" dirty="0" err="1"/>
              <a:t>Raddato</a:t>
            </a:r>
            <a:r>
              <a:rPr lang="en-US" sz="1200" dirty="0"/>
              <a:t> and is licensed under CC-BY-SA-2.0, via Wikimedia Commons: https://commons.wikimedia.org/wiki/File:Lobdengau-Museum,_Ladenburg,_Germany_(9405166285).jpg.</a:t>
            </a:r>
          </a:p>
          <a:p>
            <a:pPr rtl="0"/>
            <a:endParaRPr lang="en-US" sz="1200" dirty="0"/>
          </a:p>
          <a:p>
            <a:pPr rtl="0"/>
            <a:r>
              <a:rPr lang="en-US" sz="1200" dirty="0"/>
              <a:t>wiki9405166285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99</a:t>
            </a:fld>
            <a:endParaRPr lang="en-US"/>
          </a:p>
        </p:txBody>
      </p:sp>
    </p:spTree>
    <p:extLst>
      <p:ext uri="{BB962C8B-B14F-4D97-AF65-F5344CB8AC3E}">
        <p14:creationId xmlns:p14="http://schemas.microsoft.com/office/powerpoint/2010/main" val="3490988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32945931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microsoft.com/office/2007/relationships/hdphoto" Target="../media/hdphoto6.wdp"/></Relationships>
</file>

<file path=ppt/slides/_rels/slide107.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microsoft.com/office/2007/relationships/hdphoto" Target="../media/hdphoto7.wdp"/></Relationships>
</file>

<file path=ppt/slides/_rels/slide118.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3.wdp"/></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microsoft.com/office/2007/relationships/hdphoto" Target="../media/hdphoto5.wdp"/></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9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9B83A1-0FC1-4ED3-90DC-21B01C882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Philippians 2</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4103044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8 People of Palestine\Sick and Disabled\Blind man at Scots Mission Hospital, Tiberias, mat036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6555"/>
            <a:ext cx="9144000" cy="6337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girl leading a blind man at Scots Mission Hospital, Tiberias</a:t>
            </a:r>
          </a:p>
        </p:txBody>
      </p:sp>
      <p:sp>
        <p:nvSpPr>
          <p:cNvPr id="8" name="Text Placeholder 2"/>
          <p:cNvSpPr>
            <a:spLocks noGrp="1"/>
          </p:cNvSpPr>
          <p:nvPr>
            <p:ph type="body" sz="quarter" idx="12"/>
          </p:nvPr>
        </p:nvSpPr>
        <p:spPr/>
        <p:txBody>
          <a:bodyPr/>
          <a:lstStyle/>
          <a:p>
            <a:r>
              <a:rPr lang="en-US" dirty="0"/>
              <a:t>2:4</a:t>
            </a:r>
          </a:p>
        </p:txBody>
      </p:sp>
      <p:sp>
        <p:nvSpPr>
          <p:cNvPr id="9" name="Title 3"/>
          <p:cNvSpPr>
            <a:spLocks noGrp="1"/>
          </p:cNvSpPr>
          <p:nvPr>
            <p:ph type="title"/>
          </p:nvPr>
        </p:nvSpPr>
        <p:spPr/>
        <p:txBody>
          <a:bodyPr/>
          <a:lstStyle/>
          <a:p>
            <a:r>
              <a:rPr lang="en-US" dirty="0"/>
              <a:t>Do not look out for your own interests only, but also for the interests of others</a:t>
            </a:r>
          </a:p>
        </p:txBody>
      </p:sp>
    </p:spTree>
    <p:extLst>
      <p:ext uri="{BB962C8B-B14F-4D97-AF65-F5344CB8AC3E}">
        <p14:creationId xmlns:p14="http://schemas.microsoft.com/office/powerpoint/2010/main" val="18050024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Capitoline Museum\Palazzo Nuovo\Portrait of Nero, ancient pieces restored in 17th c, tb0514179816.jpg"/>
          <p:cNvPicPr>
            <a:picLocks noChangeAspect="1" noChangeArrowheads="1"/>
          </p:cNvPicPr>
          <p:nvPr/>
        </p:nvPicPr>
        <p:blipFill rotWithShape="1">
          <a:blip r:embed="rId3">
            <a:extLst>
              <a:ext uri="{28A0092B-C50C-407E-A947-70E740481C1C}">
                <a14:useLocalDpi xmlns:a14="http://schemas.microsoft.com/office/drawing/2010/main" val="0"/>
              </a:ext>
            </a:extLst>
          </a:blip>
          <a:srcRect t="3419" b="1796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0E2E3CD7-B030-498C-841A-F877D5B23A6E}"/>
              </a:ext>
            </a:extLst>
          </p:cNvPr>
          <p:cNvSpPr>
            <a:spLocks noGrp="1"/>
          </p:cNvSpPr>
          <p:nvPr>
            <p:ph type="body" sz="quarter" idx="10"/>
          </p:nvPr>
        </p:nvSpPr>
        <p:spPr/>
        <p:txBody>
          <a:bodyPr/>
          <a:lstStyle/>
          <a:p>
            <a:r>
              <a:rPr lang="en-US" dirty="0"/>
              <a:t>Portrait of Nero, reconstructed in the 17th century from ancient pieces</a:t>
            </a:r>
          </a:p>
        </p:txBody>
      </p:sp>
      <p:sp>
        <p:nvSpPr>
          <p:cNvPr id="10" name="Text Placeholder 2"/>
          <p:cNvSpPr>
            <a:spLocks noGrp="1"/>
          </p:cNvSpPr>
          <p:nvPr>
            <p:ph type="body" sz="quarter" idx="12"/>
          </p:nvPr>
        </p:nvSpPr>
        <p:spPr/>
        <p:txBody>
          <a:bodyPr/>
          <a:lstStyle/>
          <a:p>
            <a:r>
              <a:rPr lang="en-US" dirty="0"/>
              <a:t>2:24</a:t>
            </a:r>
          </a:p>
        </p:txBody>
      </p:sp>
      <p:sp>
        <p:nvSpPr>
          <p:cNvPr id="11" name="Title 3"/>
          <p:cNvSpPr>
            <a:spLocks noGrp="1"/>
          </p:cNvSpPr>
          <p:nvPr>
            <p:ph type="title"/>
          </p:nvPr>
        </p:nvSpPr>
        <p:spPr/>
        <p:txBody>
          <a:bodyPr/>
          <a:lstStyle/>
          <a:p>
            <a:r>
              <a:rPr lang="en-US" dirty="0"/>
              <a:t>I trust in the Lord that I myself also shall come shortly</a:t>
            </a:r>
          </a:p>
        </p:txBody>
      </p:sp>
    </p:spTree>
    <p:extLst>
      <p:ext uri="{BB962C8B-B14F-4D97-AF65-F5344CB8AC3E}">
        <p14:creationId xmlns:p14="http://schemas.microsoft.com/office/powerpoint/2010/main" val="22343524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posing for the camera&#10;&#10;Description automatically generated">
            <a:extLst>
              <a:ext uri="{FF2B5EF4-FFF2-40B4-BE49-F238E27FC236}">
                <a16:creationId xmlns:a16="http://schemas.microsoft.com/office/drawing/2014/main" id="{1C906F96-F096-E64E-93E0-8D5B26A73D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4612" y="0"/>
            <a:ext cx="3914775" cy="6858000"/>
          </a:xfrm>
          <a:prstGeom prst="rect">
            <a:avLst/>
          </a:prstGeom>
        </p:spPr>
      </p:pic>
      <p:sp>
        <p:nvSpPr>
          <p:cNvPr id="2" name="Text Placeholder 1"/>
          <p:cNvSpPr>
            <a:spLocks noGrp="1"/>
          </p:cNvSpPr>
          <p:nvPr>
            <p:ph type="body" sz="quarter" idx="10"/>
          </p:nvPr>
        </p:nvSpPr>
        <p:spPr/>
        <p:txBody>
          <a:bodyPr/>
          <a:lstStyle/>
          <a:p>
            <a:r>
              <a:rPr lang="en-US" dirty="0"/>
              <a:t>Statue of the Greek grammarian M. </a:t>
            </a:r>
            <a:r>
              <a:rPr lang="en-US" dirty="0" err="1"/>
              <a:t>Mettius</a:t>
            </a:r>
            <a:r>
              <a:rPr lang="en-US" dirty="0"/>
              <a:t> Epaphroditus, plaster cast from a 2nd c. AD original</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439298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the Greek grammarian M. </a:t>
            </a:r>
            <a:r>
              <a:rPr lang="en-US" dirty="0" err="1"/>
              <a:t>Mettius</a:t>
            </a:r>
            <a:r>
              <a:rPr lang="en-US" dirty="0"/>
              <a:t> Epaphroditus, plaster cast from a 2nd c. AD original</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pic>
        <p:nvPicPr>
          <p:cNvPr id="4" name="Picture 3" descr="A picture containing indoor, wall, furniture&#10;&#10;Description automatically generated">
            <a:extLst>
              <a:ext uri="{FF2B5EF4-FFF2-40B4-BE49-F238E27FC236}">
                <a16:creationId xmlns:a16="http://schemas.microsoft.com/office/drawing/2014/main" id="{1B311611-73CD-3941-8E97-A7134AD62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3900"/>
            <a:ext cx="9144000" cy="5410200"/>
          </a:xfrm>
          <a:prstGeom prst="rect">
            <a:avLst/>
          </a:prstGeom>
        </p:spPr>
      </p:pic>
    </p:spTree>
    <p:extLst>
      <p:ext uri="{BB962C8B-B14F-4D97-AF65-F5344CB8AC3E}">
        <p14:creationId xmlns:p14="http://schemas.microsoft.com/office/powerpoint/2010/main" val="29681257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one building that has a sign on a wall&#10;&#10;Description automatically generated">
            <a:extLst>
              <a:ext uri="{FF2B5EF4-FFF2-40B4-BE49-F238E27FC236}">
                <a16:creationId xmlns:a16="http://schemas.microsoft.com/office/drawing/2014/main" id="{04A9CC80-FE22-4396-920E-E73ADCE24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Funeral plaque of the freedman Epaphroditus, nomenclator in census office, 1st century AD</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97330313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stone wall&#10;&#10;Description automatically generated">
            <a:extLst>
              <a:ext uri="{FF2B5EF4-FFF2-40B4-BE49-F238E27FC236}">
                <a16:creationId xmlns:a16="http://schemas.microsoft.com/office/drawing/2014/main" id="{87990D55-8290-4BC9-8DA9-F038951A46CC}"/>
              </a:ext>
            </a:extLst>
          </p:cNvPr>
          <p:cNvPicPr>
            <a:picLocks noChangeAspect="1"/>
          </p:cNvPicPr>
          <p:nvPr/>
        </p:nvPicPr>
        <p:blipFill rotWithShape="1">
          <a:blip r:embed="rId3">
            <a:extLst>
              <a:ext uri="{28A0092B-C50C-407E-A947-70E740481C1C}">
                <a14:useLocalDpi xmlns:a14="http://schemas.microsoft.com/office/drawing/2010/main" val="0"/>
              </a:ext>
            </a:extLst>
          </a:blip>
          <a:srcRect t="850" b="850"/>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Funerary stele of Epaphroditus, from a columbarium in Rome, AD 83–96</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9508311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standing on a beach&#10;&#10;Description automatically generated">
            <a:extLst>
              <a:ext uri="{FF2B5EF4-FFF2-40B4-BE49-F238E27FC236}">
                <a16:creationId xmlns:a16="http://schemas.microsoft.com/office/drawing/2014/main" id="{C956CE33-1D7E-A940-9271-42135CB94C6E}"/>
              </a:ext>
            </a:extLst>
          </p:cNvPr>
          <p:cNvPicPr>
            <a:picLocks noChangeAspect="1"/>
          </p:cNvPicPr>
          <p:nvPr/>
        </p:nvPicPr>
        <p:blipFill rotWithShape="1">
          <a:blip r:embed="rId3">
            <a:extLst>
              <a:ext uri="{28A0092B-C50C-407E-A947-70E740481C1C}">
                <a14:useLocalDpi xmlns:a14="http://schemas.microsoft.com/office/drawing/2010/main" val="0"/>
              </a:ext>
            </a:extLst>
          </a:blip>
          <a:srcRect b="4348"/>
          <a:stretch/>
        </p:blipFill>
        <p:spPr>
          <a:xfrm>
            <a:off x="0" y="298170"/>
            <a:ext cx="9144000" cy="6559830"/>
          </a:xfrm>
          <a:prstGeom prst="rect">
            <a:avLst/>
          </a:prstGeom>
        </p:spPr>
      </p:pic>
      <p:sp>
        <p:nvSpPr>
          <p:cNvPr id="2" name="Text Placeholder 1"/>
          <p:cNvSpPr>
            <a:spLocks noGrp="1"/>
          </p:cNvSpPr>
          <p:nvPr>
            <p:ph type="body" sz="quarter" idx="10"/>
          </p:nvPr>
        </p:nvSpPr>
        <p:spPr/>
        <p:txBody>
          <a:bodyPr/>
          <a:lstStyle/>
          <a:p>
            <a:r>
              <a:rPr lang="en-US" dirty="0"/>
              <a:t>Bedouins preparing to make a tent of papyrus</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 my brother and coworker</a:t>
            </a:r>
          </a:p>
        </p:txBody>
      </p:sp>
    </p:spTree>
    <p:extLst>
      <p:ext uri="{BB962C8B-B14F-4D97-AF65-F5344CB8AC3E}">
        <p14:creationId xmlns:p14="http://schemas.microsoft.com/office/powerpoint/2010/main" val="352104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Pictorial Library of Bible Lands\Turkey Museums\Istanbul Archaeological Museum\Persian, Greek and Roman periods\Roman soldiers, from Romania, tbs98117 AD, tb041705182.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contrast="15000"/>
                    </a14:imgEffect>
                  </a14:imgLayer>
                </a14:imgProps>
              </a:ext>
              <a:ext uri="{28A0092B-C50C-407E-A947-70E740481C1C}">
                <a14:useLocalDpi xmlns:a14="http://schemas.microsoft.com/office/drawing/2010/main" val="0"/>
              </a:ext>
            </a:extLst>
          </a:blip>
          <a:srcRect/>
          <a:stretch>
            <a:fillRect/>
          </a:stretch>
        </p:blipFill>
        <p:spPr bwMode="auto">
          <a:xfrm>
            <a:off x="1669774" y="249380"/>
            <a:ext cx="5804452" cy="63159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soldiers from Romania, AD 98–117</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a:t>
            </a:r>
            <a:r>
              <a:rPr lang="en-US" dirty="0" err="1"/>
              <a:t>Epaphroditus</a:t>
            </a:r>
            <a:r>
              <a:rPr lang="en-US" dirty="0"/>
              <a:t>, my brother and coworker and fellow soldier</a:t>
            </a:r>
          </a:p>
        </p:txBody>
      </p:sp>
    </p:spTree>
    <p:extLst>
      <p:ext uri="{BB962C8B-B14F-4D97-AF65-F5344CB8AC3E}">
        <p14:creationId xmlns:p14="http://schemas.microsoft.com/office/powerpoint/2010/main" val="33074939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able, water, beach, standing&#10;&#10;Description automatically generated">
            <a:extLst>
              <a:ext uri="{FF2B5EF4-FFF2-40B4-BE49-F238E27FC236}">
                <a16:creationId xmlns:a16="http://schemas.microsoft.com/office/drawing/2014/main" id="{BFD37D27-F9E2-4EBD-AAE9-B7DFFBF8D76D}"/>
              </a:ext>
            </a:extLst>
          </p:cNvPr>
          <p:cNvPicPr>
            <a:picLocks noChangeAspect="1"/>
          </p:cNvPicPr>
          <p:nvPr/>
        </p:nvPicPr>
        <p:blipFill rotWithShape="1">
          <a:blip r:embed="rId3">
            <a:extLst>
              <a:ext uri="{28A0092B-C50C-407E-A947-70E740481C1C}">
                <a14:useLocalDpi xmlns:a14="http://schemas.microsoft.com/office/drawing/2010/main" val="0"/>
              </a:ext>
            </a:extLst>
          </a:blip>
          <a:srcRect t="2409"/>
          <a:stretch/>
        </p:blipFill>
        <p:spPr>
          <a:xfrm>
            <a:off x="0" y="-1"/>
            <a:ext cx="9144000" cy="6550065"/>
          </a:xfrm>
          <a:prstGeom prst="rect">
            <a:avLst/>
          </a:prstGeom>
        </p:spPr>
      </p:pic>
      <p:sp>
        <p:nvSpPr>
          <p:cNvPr id="2" name="Text Placeholder 1"/>
          <p:cNvSpPr>
            <a:spLocks noGrp="1"/>
          </p:cNvSpPr>
          <p:nvPr>
            <p:ph type="body" sz="quarter" idx="10"/>
          </p:nvPr>
        </p:nvSpPr>
        <p:spPr/>
        <p:txBody>
          <a:bodyPr/>
          <a:lstStyle/>
          <a:p>
            <a:r>
              <a:rPr lang="en-US" dirty="0"/>
              <a:t>“Roman soldiers” forming a defensive ring in the hippodrome at Gerasa</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a:t>
            </a:r>
            <a:r>
              <a:rPr lang="en-US" dirty="0" err="1"/>
              <a:t>Epaphroditus</a:t>
            </a:r>
            <a:r>
              <a:rPr lang="en-US" dirty="0"/>
              <a:t>, my brother and coworker and fellow soldier</a:t>
            </a:r>
          </a:p>
        </p:txBody>
      </p:sp>
    </p:spTree>
    <p:extLst>
      <p:ext uri="{BB962C8B-B14F-4D97-AF65-F5344CB8AC3E}">
        <p14:creationId xmlns:p14="http://schemas.microsoft.com/office/powerpoint/2010/main" val="408399116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E98646-04CC-4B0F-BB54-6524DF746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999" y="0"/>
            <a:ext cx="4588002" cy="6858000"/>
          </a:xfrm>
          <a:prstGeom prst="rect">
            <a:avLst/>
          </a:prstGeom>
        </p:spPr>
      </p:pic>
      <p:sp>
        <p:nvSpPr>
          <p:cNvPr id="2" name="Text Placeholder 1"/>
          <p:cNvSpPr>
            <a:spLocks noGrp="1"/>
          </p:cNvSpPr>
          <p:nvPr>
            <p:ph type="body" sz="quarter" idx="10"/>
          </p:nvPr>
        </p:nvSpPr>
        <p:spPr/>
        <p:txBody>
          <a:bodyPr/>
          <a:lstStyle/>
          <a:p>
            <a:r>
              <a:rPr lang="en-US" dirty="0"/>
              <a:t>Funerary altar for Publius </a:t>
            </a:r>
            <a:r>
              <a:rPr lang="en-US" dirty="0" err="1"/>
              <a:t>Calvisius</a:t>
            </a:r>
            <a:r>
              <a:rPr lang="en-US" dirty="0"/>
              <a:t>, messenger for the consul, late 1st or early 2nd century AD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18895024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F16816-B205-478B-98A2-E452B262DA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0355" y="0"/>
            <a:ext cx="3463290" cy="6858000"/>
          </a:xfrm>
          <a:prstGeom prst="rect">
            <a:avLst/>
          </a:prstGeom>
        </p:spPr>
      </p:pic>
      <p:sp>
        <p:nvSpPr>
          <p:cNvPr id="2" name="Text Placeholder 1"/>
          <p:cNvSpPr>
            <a:spLocks noGrp="1"/>
          </p:cNvSpPr>
          <p:nvPr>
            <p:ph type="body" sz="quarter" idx="10"/>
          </p:nvPr>
        </p:nvSpPr>
        <p:spPr/>
        <p:txBody>
          <a:bodyPr/>
          <a:lstStyle/>
          <a:p>
            <a:r>
              <a:rPr lang="en-US" dirty="0"/>
              <a:t>Statue of a man holding a scroll, Roman period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581290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1/1a/Terracotta_molds_for_a_lamp_MET_DP166211.jpg/1024px-Terracotta_molds_for_a_lamp_MET_DP166211.jpg"/>
          <p:cNvPicPr>
            <a:picLocks noChangeAspect="1" noChangeArrowheads="1"/>
          </p:cNvPicPr>
          <p:nvPr/>
        </p:nvPicPr>
        <p:blipFill rotWithShape="1">
          <a:blip r:embed="rId3">
            <a:extLst>
              <a:ext uri="{28A0092B-C50C-407E-A947-70E740481C1C}">
                <a14:useLocalDpi xmlns:a14="http://schemas.microsoft.com/office/drawing/2010/main" val="0"/>
              </a:ext>
            </a:extLst>
          </a:blip>
          <a:srcRect r="94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Upper and lower halves of a lamp mold, from North Africa, 5th century AD</a:t>
            </a:r>
          </a:p>
        </p:txBody>
      </p:sp>
      <p:sp>
        <p:nvSpPr>
          <p:cNvPr id="8" name="Text Placeholder 2"/>
          <p:cNvSpPr>
            <a:spLocks noGrp="1"/>
          </p:cNvSpPr>
          <p:nvPr>
            <p:ph type="body" sz="quarter" idx="12"/>
          </p:nvPr>
        </p:nvSpPr>
        <p:spPr/>
        <p:txBody>
          <a:bodyPr/>
          <a:lstStyle/>
          <a:p>
            <a:r>
              <a:rPr lang="en-US" dirty="0"/>
              <a:t>2:5</a:t>
            </a:r>
          </a:p>
        </p:txBody>
      </p:sp>
      <p:sp>
        <p:nvSpPr>
          <p:cNvPr id="9" name="Title 3"/>
          <p:cNvSpPr>
            <a:spLocks noGrp="1"/>
          </p:cNvSpPr>
          <p:nvPr>
            <p:ph type="title"/>
          </p:nvPr>
        </p:nvSpPr>
        <p:spPr/>
        <p:txBody>
          <a:bodyPr/>
          <a:lstStyle/>
          <a:p>
            <a:r>
              <a:rPr lang="en-US" dirty="0"/>
              <a:t>Have this attitude in yourselves which was also in Christ Jesus</a:t>
            </a:r>
          </a:p>
        </p:txBody>
      </p:sp>
    </p:spTree>
    <p:extLst>
      <p:ext uri="{BB962C8B-B14F-4D97-AF65-F5344CB8AC3E}">
        <p14:creationId xmlns:p14="http://schemas.microsoft.com/office/powerpoint/2010/main" val="11450576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592"/>
            <a:ext cx="9144000" cy="6528816"/>
          </a:xfrm>
          <a:prstGeom prst="rect">
            <a:avLst/>
          </a:prstGeom>
        </p:spPr>
      </p:pic>
      <p:sp>
        <p:nvSpPr>
          <p:cNvPr id="2" name="Text Placeholder 1"/>
          <p:cNvSpPr>
            <a:spLocks noGrp="1"/>
          </p:cNvSpPr>
          <p:nvPr>
            <p:ph type="body" sz="quarter" idx="10"/>
          </p:nvPr>
        </p:nvSpPr>
        <p:spPr/>
        <p:txBody>
          <a:bodyPr/>
          <a:lstStyle/>
          <a:p>
            <a:r>
              <a:rPr lang="en-US" dirty="0"/>
              <a:t>Money changer and servant counting daily income, 3rd century AD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459969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2 HVHL\49 American Colony Matson additional\matson15k2-pcb\_HVHL\49 American Colony Matson additional\Matson15k2\Jordan Syria\Bedouins performing incantation over sick man at Petra, mat16304.jpg"/>
          <p:cNvPicPr>
            <a:picLocks noChangeAspect="1" noChangeArrowheads="1"/>
          </p:cNvPicPr>
          <p:nvPr/>
        </p:nvPicPr>
        <p:blipFill rotWithShape="1">
          <a:blip r:embed="rId3">
            <a:extLst>
              <a:ext uri="{28A0092B-C50C-407E-A947-70E740481C1C}">
                <a14:useLocalDpi xmlns:a14="http://schemas.microsoft.com/office/drawing/2010/main" val="0"/>
              </a:ext>
            </a:extLst>
          </a:blip>
          <a:srcRect b="7273"/>
          <a:stretch/>
        </p:blipFill>
        <p:spPr bwMode="auto">
          <a:xfrm>
            <a:off x="2045693" y="369332"/>
            <a:ext cx="5052614"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Bedouins performing an incantation over a sick man at Petra</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He was longing for you, and he was distressed because you all heard that he was sick</a:t>
            </a:r>
          </a:p>
        </p:txBody>
      </p:sp>
    </p:spTree>
    <p:extLst>
      <p:ext uri="{BB962C8B-B14F-4D97-AF65-F5344CB8AC3E}">
        <p14:creationId xmlns:p14="http://schemas.microsoft.com/office/powerpoint/2010/main" val="183536859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i="1" dirty="0"/>
              <a:t>De Materia Medica, </a:t>
            </a:r>
            <a:r>
              <a:rPr lang="en-US" dirty="0"/>
              <a:t>by the physician </a:t>
            </a:r>
            <a:r>
              <a:rPr lang="en-US" dirty="0" err="1"/>
              <a:t>Dioscorides</a:t>
            </a:r>
            <a:r>
              <a:rPr lang="en-US" dirty="0"/>
              <a:t>, encyclopedia of medicinal plants, AD 512</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pic>
        <p:nvPicPr>
          <p:cNvPr id="7" name="Picture 6" descr="A picture containing indoor, wall&#10;&#10;Description automatically generated">
            <a:extLst>
              <a:ext uri="{FF2B5EF4-FFF2-40B4-BE49-F238E27FC236}">
                <a16:creationId xmlns:a16="http://schemas.microsoft.com/office/drawing/2014/main" id="{4C268983-1C09-D34D-B60F-3BFA7F6E73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94400"/>
          </a:xfrm>
          <a:prstGeom prst="rect">
            <a:avLst/>
          </a:prstGeom>
        </p:spPr>
      </p:pic>
    </p:spTree>
    <p:extLst>
      <p:ext uri="{BB962C8B-B14F-4D97-AF65-F5344CB8AC3E}">
        <p14:creationId xmlns:p14="http://schemas.microsoft.com/office/powerpoint/2010/main" val="3760865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food, wooden, table&#10;&#10;Description automatically generated">
            <a:extLst>
              <a:ext uri="{FF2B5EF4-FFF2-40B4-BE49-F238E27FC236}">
                <a16:creationId xmlns:a16="http://schemas.microsoft.com/office/drawing/2014/main" id="{E1B93658-DF6E-4025-AE7A-94BB04102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32688"/>
            <a:ext cx="9144000" cy="4992624"/>
          </a:xfrm>
          <a:prstGeom prst="rect">
            <a:avLst/>
          </a:prstGeom>
        </p:spPr>
      </p:pic>
      <p:sp>
        <p:nvSpPr>
          <p:cNvPr id="2" name="Text Placeholder 1"/>
          <p:cNvSpPr>
            <a:spLocks noGrp="1"/>
          </p:cNvSpPr>
          <p:nvPr>
            <p:ph type="body" sz="quarter" idx="10"/>
          </p:nvPr>
        </p:nvSpPr>
        <p:spPr/>
        <p:txBody>
          <a:bodyPr/>
          <a:lstStyle/>
          <a:p>
            <a:r>
              <a:rPr lang="en-US" dirty="0"/>
              <a:t>Urn for </a:t>
            </a:r>
            <a:r>
              <a:rPr lang="en-US" dirty="0" err="1"/>
              <a:t>Cupio</a:t>
            </a:r>
            <a:r>
              <a:rPr lang="en-US" dirty="0"/>
              <a:t> depicting the deceased on a funerary bed, late 2nd century AD</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spTree>
    <p:extLst>
      <p:ext uri="{BB962C8B-B14F-4D97-AF65-F5344CB8AC3E}">
        <p14:creationId xmlns:p14="http://schemas.microsoft.com/office/powerpoint/2010/main" val="128005828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D53D2749-C52C-1D4B-8032-D0E0BBF36317}"/>
              </a:ext>
            </a:extLst>
          </p:cNvPr>
          <p:cNvPicPr>
            <a:picLocks noChangeAspect="1"/>
          </p:cNvPicPr>
          <p:nvPr/>
        </p:nvPicPr>
        <p:blipFill rotWithShape="1">
          <a:blip r:embed="rId3">
            <a:extLst>
              <a:ext uri="{28A0092B-C50C-407E-A947-70E740481C1C}">
                <a14:useLocalDpi xmlns:a14="http://schemas.microsoft.com/office/drawing/2010/main" val="0"/>
              </a:ext>
            </a:extLst>
          </a:blip>
          <a:srcRect b="3715"/>
          <a:stretch/>
        </p:blipFill>
        <p:spPr>
          <a:xfrm>
            <a:off x="0" y="164546"/>
            <a:ext cx="9144000" cy="6554306"/>
          </a:xfrm>
          <a:prstGeom prst="rect">
            <a:avLst/>
          </a:prstGeom>
        </p:spPr>
      </p:pic>
      <p:sp>
        <p:nvSpPr>
          <p:cNvPr id="2" name="Text Placeholder 1"/>
          <p:cNvSpPr>
            <a:spLocks noGrp="1"/>
          </p:cNvSpPr>
          <p:nvPr>
            <p:ph type="body" sz="quarter" idx="10"/>
          </p:nvPr>
        </p:nvSpPr>
        <p:spPr/>
        <p:txBody>
          <a:bodyPr/>
          <a:lstStyle/>
          <a:p>
            <a:r>
              <a:rPr lang="en-US" dirty="0"/>
              <a:t>Attic funerary plaque with mourners laying out the deceased, circa 520–510 BC</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spTree>
    <p:extLst>
      <p:ext uri="{BB962C8B-B14F-4D97-AF65-F5344CB8AC3E}">
        <p14:creationId xmlns:p14="http://schemas.microsoft.com/office/powerpoint/2010/main" val="138667531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3 Museums 2014\US Museums\Getty Villa\Statuette of dancer playing lyre, from Italy, 200-100 BC, tb082214794.jpg"/>
          <p:cNvPicPr>
            <a:picLocks noChangeAspect="1" noChangeArrowheads="1"/>
          </p:cNvPicPr>
          <p:nvPr/>
        </p:nvPicPr>
        <p:blipFill rotWithShape="1">
          <a:blip r:embed="rId3">
            <a:extLst>
              <a:ext uri="{28A0092B-C50C-407E-A947-70E740481C1C}">
                <a14:useLocalDpi xmlns:a14="http://schemas.microsoft.com/office/drawing/2010/main" val="0"/>
              </a:ext>
            </a:extLst>
          </a:blip>
          <a:srcRect t="8750" b="7750"/>
          <a:stretch/>
        </p:blipFill>
        <p:spPr bwMode="auto">
          <a:xfrm>
            <a:off x="2491196" y="369331"/>
            <a:ext cx="4161608"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Statuette of a dancer playing a lyre, from Italy, 2nd century BC</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2:28</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When you see him again you will rejoice, and I will be less concerned about you</a:t>
            </a:r>
          </a:p>
        </p:txBody>
      </p:sp>
    </p:spTree>
    <p:extLst>
      <p:ext uri="{BB962C8B-B14F-4D97-AF65-F5344CB8AC3E}">
        <p14:creationId xmlns:p14="http://schemas.microsoft.com/office/powerpoint/2010/main" val="276870678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5BE3EF-231B-3E4D-A759-4FCCACEC1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425" y="0"/>
            <a:ext cx="4629150" cy="6858000"/>
          </a:xfrm>
          <a:prstGeom prst="rect">
            <a:avLst/>
          </a:prstGeom>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Bedouins greeting each other with a kiss</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128868956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sr\sr1019\Samaritan Passover, salutation, mat0187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2376" b="18284"/>
          <a:stretch/>
        </p:blipFill>
        <p:spPr bwMode="auto">
          <a:xfrm>
            <a:off x="1462254" y="304800"/>
            <a:ext cx="6219493" cy="62148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Samaritans greeting each other with a kiss</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19570400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A3AB2C9-B36D-E84E-99E0-F54099E9351E}"/>
              </a:ext>
            </a:extLst>
          </p:cNvPr>
          <p:cNvPicPr>
            <a:picLocks noChangeAspect="1"/>
          </p:cNvPicPr>
          <p:nvPr/>
        </p:nvPicPr>
        <p:blipFill rotWithShape="1">
          <a:blip r:embed="rId3">
            <a:extLst>
              <a:ext uri="{28A0092B-C50C-407E-A947-70E740481C1C}">
                <a14:useLocalDpi xmlns:a14="http://schemas.microsoft.com/office/drawing/2010/main" val="0"/>
              </a:ext>
            </a:extLst>
          </a:blip>
          <a:srcRect t="15277" b="7680"/>
          <a:stretch/>
        </p:blipFill>
        <p:spPr>
          <a:xfrm>
            <a:off x="1604865" y="0"/>
            <a:ext cx="5934270" cy="6857999"/>
          </a:xfrm>
          <a:prstGeom prst="rect">
            <a:avLst/>
          </a:prstGeom>
        </p:spPr>
      </p:pic>
      <p:sp>
        <p:nvSpPr>
          <p:cNvPr id="2" name="Text Placeholder 1">
            <a:extLst>
              <a:ext uri="{FF2B5EF4-FFF2-40B4-BE49-F238E27FC236}">
                <a16:creationId xmlns:a16="http://schemas.microsoft.com/office/drawing/2014/main" id="{2A0D50DF-4C1F-3E46-A7FC-4270CA90FF7E}"/>
              </a:ext>
            </a:extLst>
          </p:cNvPr>
          <p:cNvSpPr>
            <a:spLocks noGrp="1"/>
          </p:cNvSpPr>
          <p:nvPr>
            <p:ph type="body" sz="quarter" idx="10"/>
          </p:nvPr>
        </p:nvSpPr>
        <p:spPr/>
        <p:txBody>
          <a:bodyPr/>
          <a:lstStyle/>
          <a:p>
            <a:r>
              <a:rPr lang="en-US" dirty="0"/>
              <a:t>Funerary </a:t>
            </a:r>
            <a:r>
              <a:rPr lang="en-US" i="1" dirty="0" err="1"/>
              <a:t>naiskos</a:t>
            </a:r>
            <a:r>
              <a:rPr lang="en-US" dirty="0"/>
              <a:t> with a warrior greeting his aged father and mother, 350–325 BC</a:t>
            </a:r>
          </a:p>
        </p:txBody>
      </p:sp>
      <p:sp>
        <p:nvSpPr>
          <p:cNvPr id="3" name="Text Placeholder 2">
            <a:extLst>
              <a:ext uri="{FF2B5EF4-FFF2-40B4-BE49-F238E27FC236}">
                <a16:creationId xmlns:a16="http://schemas.microsoft.com/office/drawing/2014/main" id="{59E3EA6D-B5F6-E944-A610-507960317365}"/>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91713D83-145E-D344-9D75-AD630D3AA154}"/>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208165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52E35F4-0DE0-B547-9CA3-AF97215A522F}"/>
              </a:ext>
            </a:extLst>
          </p:cNvPr>
          <p:cNvPicPr>
            <a:picLocks noChangeAspect="1"/>
          </p:cNvPicPr>
          <p:nvPr/>
        </p:nvPicPr>
        <p:blipFill rotWithShape="1">
          <a:blip r:embed="rId3">
            <a:extLst>
              <a:ext uri="{28A0092B-C50C-407E-A947-70E740481C1C}">
                <a14:useLocalDpi xmlns:a14="http://schemas.microsoft.com/office/drawing/2010/main" val="0"/>
              </a:ext>
            </a:extLst>
          </a:blip>
          <a:srcRect t="14491" b="19131"/>
          <a:stretch/>
        </p:blipFill>
        <p:spPr>
          <a:xfrm>
            <a:off x="1507473" y="365760"/>
            <a:ext cx="6129054" cy="6153686"/>
          </a:xfrm>
          <a:prstGeom prst="rect">
            <a:avLst/>
          </a:prstGeom>
        </p:spPr>
      </p:pic>
      <p:sp>
        <p:nvSpPr>
          <p:cNvPr id="2" name="Text Placeholder 1">
            <a:extLst>
              <a:ext uri="{FF2B5EF4-FFF2-40B4-BE49-F238E27FC236}">
                <a16:creationId xmlns:a16="http://schemas.microsoft.com/office/drawing/2014/main" id="{2A0D50DF-4C1F-3E46-A7FC-4270CA90FF7E}"/>
              </a:ext>
            </a:extLst>
          </p:cNvPr>
          <p:cNvSpPr>
            <a:spLocks noGrp="1"/>
          </p:cNvSpPr>
          <p:nvPr>
            <p:ph type="body" sz="quarter" idx="10"/>
          </p:nvPr>
        </p:nvSpPr>
        <p:spPr/>
        <p:txBody>
          <a:bodyPr/>
          <a:lstStyle/>
          <a:p>
            <a:r>
              <a:rPr lang="en-US" dirty="0"/>
              <a:t>Grave stele with a horseman bidding farewell to his father, from Athens, circa 400 BC</a:t>
            </a:r>
          </a:p>
        </p:txBody>
      </p:sp>
      <p:sp>
        <p:nvSpPr>
          <p:cNvPr id="3" name="Text Placeholder 2">
            <a:extLst>
              <a:ext uri="{FF2B5EF4-FFF2-40B4-BE49-F238E27FC236}">
                <a16:creationId xmlns:a16="http://schemas.microsoft.com/office/drawing/2014/main" id="{59E3EA6D-B5F6-E944-A610-507960317365}"/>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91713D83-145E-D344-9D75-AD630D3AA154}"/>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2064615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op view of a stone wall&#10;&#10;Description automatically generated">
            <a:extLst>
              <a:ext uri="{FF2B5EF4-FFF2-40B4-BE49-F238E27FC236}">
                <a16:creationId xmlns:a16="http://schemas.microsoft.com/office/drawing/2014/main" id="{8BCBBD06-4387-824A-9131-D37161364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8749" y="369332"/>
            <a:ext cx="4866501" cy="6488668"/>
          </a:xfrm>
          <a:prstGeom prst="rect">
            <a:avLst/>
          </a:prstGeom>
        </p:spPr>
      </p:pic>
      <p:sp>
        <p:nvSpPr>
          <p:cNvPr id="2" name="Text Placeholder 1"/>
          <p:cNvSpPr>
            <a:spLocks noGrp="1"/>
          </p:cNvSpPr>
          <p:nvPr>
            <p:ph type="body" sz="quarter" idx="10"/>
          </p:nvPr>
        </p:nvSpPr>
        <p:spPr/>
        <p:txBody>
          <a:bodyPr/>
          <a:lstStyle/>
          <a:p>
            <a:r>
              <a:rPr lang="en-US" dirty="0"/>
              <a:t>Archaic hymn to Zeus from </a:t>
            </a:r>
            <a:r>
              <a:rPr lang="en-US" dirty="0" err="1"/>
              <a:t>Palaikastro</a:t>
            </a:r>
            <a:r>
              <a:rPr lang="en-US" dirty="0"/>
              <a:t>, Crete, circa AD 200</a:t>
            </a:r>
          </a:p>
        </p:txBody>
      </p:sp>
      <p:sp>
        <p:nvSpPr>
          <p:cNvPr id="8" name="Text Placeholder 2"/>
          <p:cNvSpPr>
            <a:spLocks noGrp="1"/>
          </p:cNvSpPr>
          <p:nvPr>
            <p:ph type="body" sz="quarter" idx="12"/>
          </p:nvPr>
        </p:nvSpPr>
        <p:spPr/>
        <p:txBody>
          <a:bodyPr/>
          <a:lstStyle/>
          <a:p>
            <a:r>
              <a:rPr lang="en-US" dirty="0"/>
              <a:t>2:6</a:t>
            </a:r>
          </a:p>
        </p:txBody>
      </p:sp>
      <p:sp>
        <p:nvSpPr>
          <p:cNvPr id="9" name="Title 3"/>
          <p:cNvSpPr>
            <a:spLocks noGrp="1"/>
          </p:cNvSpPr>
          <p:nvPr>
            <p:ph type="title"/>
          </p:nvPr>
        </p:nvSpPr>
        <p:spPr/>
        <p:txBody>
          <a:bodyPr/>
          <a:lstStyle/>
          <a:p>
            <a:r>
              <a:rPr lang="en-US" dirty="0"/>
              <a:t>Although being in the form of God, He did not consider equality with God a thing to be grasped</a:t>
            </a:r>
          </a:p>
        </p:txBody>
      </p:sp>
    </p:spTree>
    <p:extLst>
      <p:ext uri="{BB962C8B-B14F-4D97-AF65-F5344CB8AC3E}">
        <p14:creationId xmlns:p14="http://schemas.microsoft.com/office/powerpoint/2010/main" val="41493312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automatically generated">
            <a:extLst>
              <a:ext uri="{FF2B5EF4-FFF2-40B4-BE49-F238E27FC236}">
                <a16:creationId xmlns:a16="http://schemas.microsoft.com/office/drawing/2014/main" id="{E5B30092-D9FC-724B-90AA-245E2C164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scratched on a stone in Philippi</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spTree>
    <p:extLst>
      <p:ext uri="{BB962C8B-B14F-4D97-AF65-F5344CB8AC3E}">
        <p14:creationId xmlns:p14="http://schemas.microsoft.com/office/powerpoint/2010/main" val="26673365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squares on a threshold in Philippi</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pic>
        <p:nvPicPr>
          <p:cNvPr id="6" name="Picture 5" descr="A picture containing grass, ground, outdoor, building&#10;&#10;Description automatically generated">
            <a:extLst>
              <a:ext uri="{FF2B5EF4-FFF2-40B4-BE49-F238E27FC236}">
                <a16:creationId xmlns:a16="http://schemas.microsoft.com/office/drawing/2014/main" id="{E401966E-9CED-9547-82B4-DBED24AE73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4395563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upload.wikimedia.org/wikipedia/commons/thumb/b/be/Kadmos_dragon_Louvre_E707.jpg/1024px-Kadmos_dragon_Louvre_E7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9555"/>
            <a:ext cx="9144001" cy="6661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Cadmus fighting the dragon, on an amphora from Euboea, 6th century BC</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spTree>
    <p:extLst>
      <p:ext uri="{BB962C8B-B14F-4D97-AF65-F5344CB8AC3E}">
        <p14:creationId xmlns:p14="http://schemas.microsoft.com/office/powerpoint/2010/main" val="146029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og, standing, sitting, group&#10;&#10;Description automatically generated">
            <a:extLst>
              <a:ext uri="{FF2B5EF4-FFF2-40B4-BE49-F238E27FC236}">
                <a16:creationId xmlns:a16="http://schemas.microsoft.com/office/drawing/2014/main" id="{717CC3C5-D888-4B8A-AD6B-668BE81B84A8}"/>
              </a:ext>
            </a:extLst>
          </p:cNvPr>
          <p:cNvPicPr>
            <a:picLocks noChangeAspect="1"/>
          </p:cNvPicPr>
          <p:nvPr/>
        </p:nvPicPr>
        <p:blipFill rotWithShape="1">
          <a:blip r:embed="rId3">
            <a:extLst>
              <a:ext uri="{28A0092B-C50C-407E-A947-70E740481C1C}">
                <a14:useLocalDpi xmlns:a14="http://schemas.microsoft.com/office/drawing/2010/main" val="0"/>
              </a:ext>
            </a:extLst>
          </a:blip>
          <a:srcRect t="4450" b="4450"/>
          <a:stretch/>
        </p:blipFill>
        <p:spPr>
          <a:xfrm>
            <a:off x="-1" y="0"/>
            <a:ext cx="9143999" cy="6858000"/>
          </a:xfrm>
          <a:prstGeom prst="rect">
            <a:avLst/>
          </a:prstGeom>
        </p:spPr>
      </p:pic>
      <p:sp>
        <p:nvSpPr>
          <p:cNvPr id="2" name="Text Placeholder 1"/>
          <p:cNvSpPr>
            <a:spLocks noGrp="1"/>
          </p:cNvSpPr>
          <p:nvPr>
            <p:ph type="body" sz="quarter" idx="10"/>
          </p:nvPr>
        </p:nvSpPr>
        <p:spPr/>
        <p:txBody>
          <a:bodyPr/>
          <a:lstStyle/>
          <a:p>
            <a:r>
              <a:rPr lang="en-US" i="1" dirty="0"/>
              <a:t>The Adoration of the Shepherds</a:t>
            </a:r>
            <a:r>
              <a:rPr lang="en-US" dirty="0"/>
              <a:t>, by </a:t>
            </a:r>
            <a:r>
              <a:rPr lang="en-US" dirty="0" err="1"/>
              <a:t>Bartolomé</a:t>
            </a:r>
            <a:r>
              <a:rPr lang="en-US" dirty="0"/>
              <a:t> Esteban Murillo, circa 1650</a:t>
            </a:r>
          </a:p>
        </p:txBody>
      </p:sp>
      <p:sp>
        <p:nvSpPr>
          <p:cNvPr id="10" name="Text Placeholder 2"/>
          <p:cNvSpPr>
            <a:spLocks noGrp="1"/>
          </p:cNvSpPr>
          <p:nvPr>
            <p:ph type="body" sz="quarter" idx="12"/>
          </p:nvPr>
        </p:nvSpPr>
        <p:spPr/>
        <p:txBody>
          <a:bodyPr/>
          <a:lstStyle/>
          <a:p>
            <a:r>
              <a:rPr lang="en-US" dirty="0"/>
              <a:t>2:6</a:t>
            </a:r>
          </a:p>
        </p:txBody>
      </p:sp>
      <p:sp>
        <p:nvSpPr>
          <p:cNvPr id="11" name="Title 3"/>
          <p:cNvSpPr>
            <a:spLocks noGrp="1"/>
          </p:cNvSpPr>
          <p:nvPr>
            <p:ph type="title"/>
          </p:nvPr>
        </p:nvSpPr>
        <p:spPr/>
        <p:txBody>
          <a:bodyPr/>
          <a:lstStyle/>
          <a:p>
            <a:r>
              <a:rPr lang="en-US" dirty="0"/>
              <a:t>Although being in the form of God, He did not consider equality with God a thing to be grasped</a:t>
            </a:r>
          </a:p>
        </p:txBody>
      </p:sp>
    </p:spTree>
    <p:extLst>
      <p:ext uri="{BB962C8B-B14F-4D97-AF65-F5344CB8AC3E}">
        <p14:creationId xmlns:p14="http://schemas.microsoft.com/office/powerpoint/2010/main" val="1597545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Courtyard of the Church of the Nativity in Bethlehem</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653459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Ephesus Museum\Grave stele, man reclining, marble, Roman period, tb0103174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6525"/>
            <a:ext cx="9144000" cy="6583363"/>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EED5EABB-7985-47E5-9068-0A391CE6A619}"/>
              </a:ext>
            </a:extLst>
          </p:cNvPr>
          <p:cNvSpPr>
            <a:spLocks noGrp="1"/>
          </p:cNvSpPr>
          <p:nvPr>
            <p:ph type="body" sz="quarter" idx="10"/>
          </p:nvPr>
        </p:nvSpPr>
        <p:spPr/>
        <p:txBody>
          <a:bodyPr/>
          <a:lstStyle/>
          <a:p>
            <a:r>
              <a:rPr lang="en-US" dirty="0"/>
              <a:t>Marble grave stele of a servant serving a couple at leisure, Roman period</a:t>
            </a:r>
          </a:p>
        </p:txBody>
      </p:sp>
      <p:sp>
        <p:nvSpPr>
          <p:cNvPr id="8" name="Text Placeholder 2"/>
          <p:cNvSpPr>
            <a:spLocks noGrp="1"/>
          </p:cNvSpPr>
          <p:nvPr>
            <p:ph type="body" sz="quarter" idx="12"/>
          </p:nvPr>
        </p:nvSpPr>
        <p:spPr/>
        <p:txBody>
          <a:bodyPr/>
          <a:lstStyle/>
          <a:p>
            <a:r>
              <a:rPr lang="en-US" dirty="0"/>
              <a:t>2:7</a:t>
            </a:r>
          </a:p>
        </p:txBody>
      </p:sp>
      <p:sp>
        <p:nvSpPr>
          <p:cNvPr id="9"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23182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4 0Adds 2012\19 Museum\Rome Museums\Vatican Museum\Pio Clementino\Statue of Emperor Claudius, oak leaf diadem, eagle, from Lanuvio, tb0512176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1147" y="365760"/>
            <a:ext cx="4441707" cy="63093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Emperor Claudius as the god Jupiter, from </a:t>
            </a:r>
            <a:r>
              <a:rPr lang="en-US" dirty="0" err="1"/>
              <a:t>Lanuvio</a:t>
            </a:r>
            <a:r>
              <a:rPr lang="en-US" dirty="0"/>
              <a:t>, 1st century AD </a:t>
            </a:r>
          </a:p>
        </p:txBody>
      </p:sp>
      <p:sp>
        <p:nvSpPr>
          <p:cNvPr id="5" name="Text Placeholder 4"/>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2437999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itting, table, person, standing&#10;&#10;Description automatically generated">
            <a:extLst>
              <a:ext uri="{FF2B5EF4-FFF2-40B4-BE49-F238E27FC236}">
                <a16:creationId xmlns:a16="http://schemas.microsoft.com/office/drawing/2014/main" id="{BDEA80CB-6AB7-45D1-91A0-E94998AAE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5342" y="338328"/>
            <a:ext cx="4953317" cy="6181344"/>
          </a:xfrm>
          <a:prstGeom prst="rect">
            <a:avLst/>
          </a:prstGeom>
        </p:spPr>
      </p:pic>
      <p:sp>
        <p:nvSpPr>
          <p:cNvPr id="7" name="Text Placeholder 6">
            <a:extLst>
              <a:ext uri="{FF2B5EF4-FFF2-40B4-BE49-F238E27FC236}">
                <a16:creationId xmlns:a16="http://schemas.microsoft.com/office/drawing/2014/main" id="{EED5EABB-7985-47E5-9068-0A391CE6A619}"/>
              </a:ext>
            </a:extLst>
          </p:cNvPr>
          <p:cNvSpPr>
            <a:spLocks noGrp="1"/>
          </p:cNvSpPr>
          <p:nvPr>
            <p:ph type="body" sz="quarter" idx="10"/>
          </p:nvPr>
        </p:nvSpPr>
        <p:spPr/>
        <p:txBody>
          <a:bodyPr/>
          <a:lstStyle/>
          <a:p>
            <a:r>
              <a:rPr lang="en-US" i="1" dirty="0"/>
              <a:t>The Shadow of Death</a:t>
            </a:r>
            <a:r>
              <a:rPr lang="en-US" dirty="0"/>
              <a:t>, by William Holman Hunt, circa 1875</a:t>
            </a:r>
          </a:p>
        </p:txBody>
      </p:sp>
      <p:sp>
        <p:nvSpPr>
          <p:cNvPr id="8" name="Text Placeholder 2"/>
          <p:cNvSpPr>
            <a:spLocks noGrp="1"/>
          </p:cNvSpPr>
          <p:nvPr>
            <p:ph type="body" sz="quarter" idx="12"/>
          </p:nvPr>
        </p:nvSpPr>
        <p:spPr/>
        <p:txBody>
          <a:bodyPr/>
          <a:lstStyle/>
          <a:p>
            <a:r>
              <a:rPr lang="en-US" dirty="0"/>
              <a:t>2:7</a:t>
            </a:r>
          </a:p>
        </p:txBody>
      </p:sp>
      <p:sp>
        <p:nvSpPr>
          <p:cNvPr id="9"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3004869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tanding next to a tree&#10;&#10;Description generated with high confidence">
            <a:extLst>
              <a:ext uri="{FF2B5EF4-FFF2-40B4-BE49-F238E27FC236}">
                <a16:creationId xmlns:a16="http://schemas.microsoft.com/office/drawing/2014/main" id="{09D163BC-62E2-4F3C-9630-9DAE0BEB0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9768"/>
            <a:ext cx="9144000" cy="5998464"/>
          </a:xfrm>
          <a:prstGeom prst="rect">
            <a:avLst/>
          </a:prstGeom>
        </p:spPr>
      </p:pic>
      <p:sp>
        <p:nvSpPr>
          <p:cNvPr id="2" name="Text Placeholder 1"/>
          <p:cNvSpPr>
            <a:spLocks noGrp="1"/>
          </p:cNvSpPr>
          <p:nvPr>
            <p:ph type="body" sz="quarter" idx="10"/>
          </p:nvPr>
        </p:nvSpPr>
        <p:spPr/>
        <p:txBody>
          <a:bodyPr/>
          <a:lstStyle/>
          <a:p>
            <a:r>
              <a:rPr lang="en-US" dirty="0"/>
              <a:t>Three crosses at </a:t>
            </a:r>
            <a:r>
              <a:rPr lang="en-US" dirty="0" err="1"/>
              <a:t>Tantur</a:t>
            </a:r>
            <a:endParaRPr lang="en-US" dirty="0"/>
          </a:p>
        </p:txBody>
      </p:sp>
      <p:sp>
        <p:nvSpPr>
          <p:cNvPr id="8" name="Text Placeholder 2"/>
          <p:cNvSpPr>
            <a:spLocks noGrp="1"/>
          </p:cNvSpPr>
          <p:nvPr>
            <p:ph type="body" sz="quarter" idx="12"/>
          </p:nvPr>
        </p:nvSpPr>
        <p:spPr/>
        <p:txBody>
          <a:bodyPr/>
          <a:lstStyle/>
          <a:p>
            <a:r>
              <a:rPr lang="en-US" dirty="0"/>
              <a:t>2:8</a:t>
            </a:r>
          </a:p>
        </p:txBody>
      </p:sp>
      <p:sp>
        <p:nvSpPr>
          <p:cNvPr id="9" name="Title 3"/>
          <p:cNvSpPr>
            <a:spLocks noGrp="1"/>
          </p:cNvSpPr>
          <p:nvPr>
            <p:ph type="title"/>
          </p:nvPr>
        </p:nvSpPr>
        <p:spPr/>
        <p:txBody>
          <a:bodyPr/>
          <a:lstStyle/>
          <a:p>
            <a:r>
              <a:rPr lang="en-US" dirty="0"/>
              <a:t>He humbled Himself, becoming obedient unto death, even death on a cross</a:t>
            </a:r>
          </a:p>
        </p:txBody>
      </p:sp>
    </p:spTree>
    <p:extLst>
      <p:ext uri="{BB962C8B-B14F-4D97-AF65-F5344CB8AC3E}">
        <p14:creationId xmlns:p14="http://schemas.microsoft.com/office/powerpoint/2010/main" val="2041515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Tree>
    <p:extLst>
      <p:ext uri="{BB962C8B-B14F-4D97-AF65-F5344CB8AC3E}">
        <p14:creationId xmlns:p14="http://schemas.microsoft.com/office/powerpoint/2010/main" val="3555935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US Museums\Boston MFA-pcb\Greek and Roman Periods\Rome, relief with Eros, Aphrodite and mourning Demeter, marble, 470-440 BC, adr1711203080.jpg"/>
          <p:cNvPicPr>
            <a:picLocks noChangeAspect="1" noChangeArrowheads="1"/>
          </p:cNvPicPr>
          <p:nvPr/>
        </p:nvPicPr>
        <p:blipFill rotWithShape="1">
          <a:blip r:embed="rId3">
            <a:extLst>
              <a:ext uri="{28A0092B-C50C-407E-A947-70E740481C1C}">
                <a14:useLocalDpi xmlns:a14="http://schemas.microsoft.com/office/drawing/2010/main" val="0"/>
              </a:ext>
            </a:extLst>
          </a:blip>
          <a:srcRect t="12052"/>
          <a:stretch/>
        </p:blipFill>
        <p:spPr bwMode="auto">
          <a:xfrm>
            <a:off x="1647825" y="0"/>
            <a:ext cx="58483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relief of a mourner, from Rome, 5th century BC</a:t>
            </a:r>
          </a:p>
        </p:txBody>
      </p:sp>
      <p:sp>
        <p:nvSpPr>
          <p:cNvPr id="8" name="Text Placeholder 2"/>
          <p:cNvSpPr>
            <a:spLocks noGrp="1"/>
          </p:cNvSpPr>
          <p:nvPr>
            <p:ph type="body" sz="quarter" idx="12"/>
          </p:nvPr>
        </p:nvSpPr>
        <p:spPr/>
        <p:txBody>
          <a:bodyPr/>
          <a:lstStyle/>
          <a:p>
            <a:r>
              <a:rPr lang="en-US" dirty="0"/>
              <a:t>2:1</a:t>
            </a:r>
          </a:p>
        </p:txBody>
      </p:sp>
      <p:sp>
        <p:nvSpPr>
          <p:cNvPr id="9" name="Title 3"/>
          <p:cNvSpPr>
            <a:spLocks noGrp="1"/>
          </p:cNvSpPr>
          <p:nvPr>
            <p:ph type="title"/>
          </p:nvPr>
        </p:nvSpPr>
        <p:spPr/>
        <p:txBody>
          <a:bodyPr/>
          <a:lstStyle/>
          <a:p>
            <a:r>
              <a:rPr lang="en-US" dirty="0"/>
              <a:t>If therefore there is any encouragement in Christ . . .</a:t>
            </a:r>
          </a:p>
        </p:txBody>
      </p:sp>
    </p:spTree>
    <p:extLst>
      <p:ext uri="{BB962C8B-B14F-4D97-AF65-F5344CB8AC3E}">
        <p14:creationId xmlns:p14="http://schemas.microsoft.com/office/powerpoint/2010/main" val="397438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pic>
        <p:nvPicPr>
          <p:cNvPr id="7" name="Picture 6">
            <a:extLst>
              <a:ext uri="{FF2B5EF4-FFF2-40B4-BE49-F238E27FC236}">
                <a16:creationId xmlns:a16="http://schemas.microsoft.com/office/drawing/2014/main" id="{C58B0B62-A7A4-134A-92DE-0118DDFB1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
        <p:nvSpPr>
          <p:cNvPr id="8" name="Oval 7">
            <a:extLst>
              <a:ext uri="{FF2B5EF4-FFF2-40B4-BE49-F238E27FC236}">
                <a16:creationId xmlns:a16="http://schemas.microsoft.com/office/drawing/2014/main" id="{CF353593-E010-B041-A3C8-5ADD5BCF5DA5}"/>
              </a:ext>
            </a:extLst>
          </p:cNvPr>
          <p:cNvSpPr/>
          <p:nvPr/>
        </p:nvSpPr>
        <p:spPr>
          <a:xfrm>
            <a:off x="2209800" y="3124200"/>
            <a:ext cx="3886200" cy="1143000"/>
          </a:xfrm>
          <a:prstGeom prst="ellipse">
            <a:avLst/>
          </a:prstGeom>
          <a:noFill/>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prstClr val="black"/>
              </a:solidFill>
              <a:latin typeface="Calibri"/>
            </a:endParaRPr>
          </a:p>
        </p:txBody>
      </p:sp>
    </p:spTree>
    <p:extLst>
      <p:ext uri="{BB962C8B-B14F-4D97-AF65-F5344CB8AC3E}">
        <p14:creationId xmlns:p14="http://schemas.microsoft.com/office/powerpoint/2010/main" val="191302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4 0Adds 2012\03 Jerusalem\Church of Holy Sepulcher\Church of Holy Sepulcher, Calvary Greek Chapel of the Crucifixion, adr13051342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Rock outcrop of Golgotha in the Church of the Holy Sepulcher</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spTree>
    <p:extLst>
      <p:ext uri="{BB962C8B-B14F-4D97-AF65-F5344CB8AC3E}">
        <p14:creationId xmlns:p14="http://schemas.microsoft.com/office/powerpoint/2010/main" val="1882314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ign hanging from a tree&#10;&#10;Description automatically generated">
            <a:extLst>
              <a:ext uri="{FF2B5EF4-FFF2-40B4-BE49-F238E27FC236}">
                <a16:creationId xmlns:a16="http://schemas.microsoft.com/office/drawing/2014/main" id="{42771EE4-58EB-3F44-9C72-BF1D0F2C8F64}"/>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8800"/>
                    </a14:imgEffect>
                    <a14:imgEffect>
                      <a14:brightnessContrast bright="20000"/>
                    </a14:imgEffect>
                  </a14:imgLayer>
                </a14:imgProps>
              </a:ext>
              <a:ext uri="{28A0092B-C50C-407E-A947-70E740481C1C}">
                <a14:useLocalDpi xmlns:a14="http://schemas.microsoft.com/office/drawing/2010/main" val="0"/>
              </a:ext>
            </a:extLst>
          </a:blip>
          <a:srcRect t="4762"/>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Re-creation of the sign on Jesus’s cross</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Therefore also God highly exalted Him and gave to Him the name which is above every name</a:t>
            </a:r>
          </a:p>
        </p:txBody>
      </p:sp>
    </p:spTree>
    <p:extLst>
      <p:ext uri="{BB962C8B-B14F-4D97-AF65-F5344CB8AC3E}">
        <p14:creationId xmlns:p14="http://schemas.microsoft.com/office/powerpoint/2010/main" val="2655585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Ossuary of “Judah son of Jesus,” from East Talpiot, Jerusalem, 1st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pic>
        <p:nvPicPr>
          <p:cNvPr id="7" name="Picture 6" descr="A close up of a door&#10;&#10;Description automatically generated">
            <a:extLst>
              <a:ext uri="{FF2B5EF4-FFF2-40B4-BE49-F238E27FC236}">
                <a16:creationId xmlns:a16="http://schemas.microsoft.com/office/drawing/2014/main" id="{DE650024-5FD4-4344-9B65-33F2104984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0050"/>
            <a:ext cx="9144000" cy="6057900"/>
          </a:xfrm>
          <a:prstGeom prst="rect">
            <a:avLst/>
          </a:prstGeom>
        </p:spPr>
      </p:pic>
    </p:spTree>
    <p:extLst>
      <p:ext uri="{BB962C8B-B14F-4D97-AF65-F5344CB8AC3E}">
        <p14:creationId xmlns:p14="http://schemas.microsoft.com/office/powerpoint/2010/main" val="2545434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402336"/>
            <a:ext cx="9144000" cy="6053328"/>
            <a:chOff x="0" y="402336"/>
            <a:chExt cx="9144000" cy="6053328"/>
          </a:xfrm>
        </p:grpSpPr>
        <p:pic>
          <p:nvPicPr>
            <p:cNvPr id="6" name="Picture 5">
              <a:extLst>
                <a:ext uri="{FF2B5EF4-FFF2-40B4-BE49-F238E27FC236}">
                  <a16:creationId xmlns:a16="http://schemas.microsoft.com/office/drawing/2014/main" id="{0B14BB59-729D-4C1B-84C1-B813812EC8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5" name="Freeform 4"/>
            <p:cNvSpPr/>
            <p:nvPr/>
          </p:nvSpPr>
          <p:spPr>
            <a:xfrm>
              <a:off x="3676650" y="3079750"/>
              <a:ext cx="85725" cy="171450"/>
            </a:xfrm>
            <a:custGeom>
              <a:avLst/>
              <a:gdLst>
                <a:gd name="connsiteX0" fmla="*/ 44450 w 85725"/>
                <a:gd name="connsiteY0" fmla="*/ 171450 h 171450"/>
                <a:gd name="connsiteX1" fmla="*/ 85725 w 85725"/>
                <a:gd name="connsiteY1" fmla="*/ 0 h 171450"/>
                <a:gd name="connsiteX2" fmla="*/ 19050 w 85725"/>
                <a:gd name="connsiteY2" fmla="*/ 0 h 171450"/>
                <a:gd name="connsiteX3" fmla="*/ 0 w 85725"/>
                <a:gd name="connsiteY3" fmla="*/ 41275 h 171450"/>
                <a:gd name="connsiteX4" fmla="*/ 50800 w 85725"/>
                <a:gd name="connsiteY4" fmla="*/ 38100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171450">
                  <a:moveTo>
                    <a:pt x="44450" y="171450"/>
                  </a:moveTo>
                  <a:lnTo>
                    <a:pt x="85725" y="0"/>
                  </a:lnTo>
                  <a:lnTo>
                    <a:pt x="19050" y="0"/>
                  </a:lnTo>
                  <a:lnTo>
                    <a:pt x="0" y="41275"/>
                  </a:lnTo>
                  <a:lnTo>
                    <a:pt x="50800" y="38100"/>
                  </a:lnTo>
                </a:path>
              </a:pathLst>
            </a:custGeom>
            <a:noFill/>
            <a:ln w="3175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368675" y="2959100"/>
              <a:ext cx="244475" cy="287815"/>
            </a:xfrm>
            <a:custGeom>
              <a:avLst/>
              <a:gdLst>
                <a:gd name="connsiteX0" fmla="*/ 244475 w 244475"/>
                <a:gd name="connsiteY0" fmla="*/ 88900 h 285750"/>
                <a:gd name="connsiteX1" fmla="*/ 101600 w 244475"/>
                <a:gd name="connsiteY1" fmla="*/ 247650 h 285750"/>
                <a:gd name="connsiteX2" fmla="*/ 6350 w 244475"/>
                <a:gd name="connsiteY2" fmla="*/ 285750 h 285750"/>
                <a:gd name="connsiteX3" fmla="*/ 3175 w 244475"/>
                <a:gd name="connsiteY3" fmla="*/ 196850 h 285750"/>
                <a:gd name="connsiteX4" fmla="*/ 88900 w 244475"/>
                <a:gd name="connsiteY4" fmla="*/ 127000 h 285750"/>
                <a:gd name="connsiteX5" fmla="*/ 152400 w 244475"/>
                <a:gd name="connsiteY5" fmla="*/ 60325 h 285750"/>
                <a:gd name="connsiteX6" fmla="*/ 76200 w 244475"/>
                <a:gd name="connsiteY6" fmla="*/ 139700 h 285750"/>
                <a:gd name="connsiteX7" fmla="*/ 0 w 244475"/>
                <a:gd name="connsiteY7" fmla="*/ 193675 h 285750"/>
                <a:gd name="connsiteX8" fmla="*/ 3175 w 244475"/>
                <a:gd name="connsiteY8" fmla="*/ 3175 h 285750"/>
                <a:gd name="connsiteX9" fmla="*/ 3175 w 244475"/>
                <a:gd name="connsiteY9" fmla="*/ 3175 h 285750"/>
                <a:gd name="connsiteX10" fmla="*/ 3175 w 244475"/>
                <a:gd name="connsiteY10" fmla="*/ 0 h 285750"/>
                <a:gd name="connsiteX0" fmla="*/ 244475 w 244475"/>
                <a:gd name="connsiteY0" fmla="*/ 88900 h 288191"/>
                <a:gd name="connsiteX1" fmla="*/ 101600 w 244475"/>
                <a:gd name="connsiteY1" fmla="*/ 247650 h 288191"/>
                <a:gd name="connsiteX2" fmla="*/ 6350 w 244475"/>
                <a:gd name="connsiteY2" fmla="*/ 285750 h 288191"/>
                <a:gd name="connsiteX3" fmla="*/ 3175 w 244475"/>
                <a:gd name="connsiteY3" fmla="*/ 196850 h 288191"/>
                <a:gd name="connsiteX4" fmla="*/ 88900 w 244475"/>
                <a:gd name="connsiteY4" fmla="*/ 127000 h 288191"/>
                <a:gd name="connsiteX5" fmla="*/ 152400 w 244475"/>
                <a:gd name="connsiteY5" fmla="*/ 60325 h 288191"/>
                <a:gd name="connsiteX6" fmla="*/ 76200 w 244475"/>
                <a:gd name="connsiteY6" fmla="*/ 139700 h 288191"/>
                <a:gd name="connsiteX7" fmla="*/ 0 w 244475"/>
                <a:gd name="connsiteY7" fmla="*/ 193675 h 288191"/>
                <a:gd name="connsiteX8" fmla="*/ 3175 w 244475"/>
                <a:gd name="connsiteY8" fmla="*/ 3175 h 288191"/>
                <a:gd name="connsiteX9" fmla="*/ 3175 w 244475"/>
                <a:gd name="connsiteY9" fmla="*/ 3175 h 288191"/>
                <a:gd name="connsiteX10" fmla="*/ 3175 w 244475"/>
                <a:gd name="connsiteY10" fmla="*/ 0 h 288191"/>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88900 w 244475"/>
                <a:gd name="connsiteY4" fmla="*/ 127000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74613 w 244475"/>
                <a:gd name="connsiteY4" fmla="*/ 143669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74613 w 244475"/>
                <a:gd name="connsiteY4" fmla="*/ 143669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75" h="287815">
                  <a:moveTo>
                    <a:pt x="244475" y="88900"/>
                  </a:moveTo>
                  <a:cubicBezTo>
                    <a:pt x="196850" y="141817"/>
                    <a:pt x="148432" y="217223"/>
                    <a:pt x="101600" y="247650"/>
                  </a:cubicBezTo>
                  <a:cubicBezTo>
                    <a:pt x="58420" y="275704"/>
                    <a:pt x="22754" y="294217"/>
                    <a:pt x="6350" y="285750"/>
                  </a:cubicBezTo>
                  <a:lnTo>
                    <a:pt x="3175" y="196850"/>
                  </a:lnTo>
                  <a:lnTo>
                    <a:pt x="74613" y="143669"/>
                  </a:lnTo>
                  <a:lnTo>
                    <a:pt x="152400" y="60325"/>
                  </a:lnTo>
                  <a:lnTo>
                    <a:pt x="76200" y="139700"/>
                  </a:lnTo>
                  <a:lnTo>
                    <a:pt x="0" y="193675"/>
                  </a:lnTo>
                  <a:cubicBezTo>
                    <a:pt x="1058" y="130175"/>
                    <a:pt x="2646" y="34925"/>
                    <a:pt x="3175" y="3175"/>
                  </a:cubicBezTo>
                  <a:lnTo>
                    <a:pt x="3175" y="3175"/>
                  </a:lnTo>
                  <a:lnTo>
                    <a:pt x="3175" y="0"/>
                  </a:lnTo>
                </a:path>
              </a:pathLst>
            </a:custGeom>
            <a:noFill/>
            <a:ln w="3175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3190875" y="3006725"/>
              <a:ext cx="82550" cy="254000"/>
            </a:xfrm>
            <a:custGeom>
              <a:avLst/>
              <a:gdLst>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50" h="254000">
                  <a:moveTo>
                    <a:pt x="76200" y="254000"/>
                  </a:moveTo>
                  <a:cubicBezTo>
                    <a:pt x="75142" y="192617"/>
                    <a:pt x="69492" y="125916"/>
                    <a:pt x="73025" y="69850"/>
                  </a:cubicBezTo>
                  <a:cubicBezTo>
                    <a:pt x="74503" y="46398"/>
                    <a:pt x="79375" y="23283"/>
                    <a:pt x="82550" y="0"/>
                  </a:cubicBezTo>
                  <a:lnTo>
                    <a:pt x="25400" y="0"/>
                  </a:lnTo>
                  <a:lnTo>
                    <a:pt x="0" y="38100"/>
                  </a:lnTo>
                  <a:lnTo>
                    <a:pt x="50800" y="41275"/>
                  </a:lnTo>
                </a:path>
              </a:pathLst>
            </a:custGeom>
            <a:noFill/>
            <a:ln w="3175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2984500" y="2997200"/>
              <a:ext cx="138151" cy="336550"/>
            </a:xfrm>
            <a:custGeom>
              <a:avLst/>
              <a:gdLst>
                <a:gd name="connsiteX0" fmla="*/ 34925 w 136525"/>
                <a:gd name="connsiteY0" fmla="*/ 336550 h 336550"/>
                <a:gd name="connsiteX1" fmla="*/ 95250 w 136525"/>
                <a:gd name="connsiteY1" fmla="*/ 209550 h 336550"/>
                <a:gd name="connsiteX2" fmla="*/ 0 w 136525"/>
                <a:gd name="connsiteY2" fmla="*/ 117475 h 336550"/>
                <a:gd name="connsiteX3" fmla="*/ 92075 w 136525"/>
                <a:gd name="connsiteY3" fmla="*/ 206375 h 336550"/>
                <a:gd name="connsiteX4" fmla="*/ 123825 w 136525"/>
                <a:gd name="connsiteY4" fmla="*/ 146050 h 336550"/>
                <a:gd name="connsiteX5" fmla="*/ 136525 w 136525"/>
                <a:gd name="connsiteY5" fmla="*/ 60325 h 336550"/>
                <a:gd name="connsiteX6" fmla="*/ 88900 w 136525"/>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51" h="336550">
                  <a:moveTo>
                    <a:pt x="34925" y="336550"/>
                  </a:moveTo>
                  <a:lnTo>
                    <a:pt x="95250" y="209550"/>
                  </a:lnTo>
                  <a:lnTo>
                    <a:pt x="0" y="117475"/>
                  </a:lnTo>
                  <a:lnTo>
                    <a:pt x="92075" y="206375"/>
                  </a:lnTo>
                  <a:cubicBezTo>
                    <a:pt x="107950" y="187325"/>
                    <a:pt x="116417" y="170392"/>
                    <a:pt x="123825" y="146050"/>
                  </a:cubicBezTo>
                  <a:cubicBezTo>
                    <a:pt x="131233" y="121708"/>
                    <a:pt x="142346" y="84667"/>
                    <a:pt x="136525" y="60325"/>
                  </a:cubicBezTo>
                  <a:cubicBezTo>
                    <a:pt x="130704" y="35983"/>
                    <a:pt x="104775" y="20108"/>
                    <a:pt x="88900" y="0"/>
                  </a:cubicBezTo>
                </a:path>
              </a:pathLst>
            </a:custGeom>
            <a:noFill/>
            <a:ln w="3175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a:extLst>
              <a:ext uri="{FF2B5EF4-FFF2-40B4-BE49-F238E27FC236}">
                <a16:creationId xmlns:a16="http://schemas.microsoft.com/office/drawing/2014/main" id="{B36C0CF5-ADE4-4A80-8688-5285B64E8BC7}"/>
              </a:ext>
            </a:extLst>
          </p:cNvPr>
          <p:cNvSpPr>
            <a:spLocks noGrp="1"/>
          </p:cNvSpPr>
          <p:nvPr>
            <p:ph type="body" sz="quarter" idx="10"/>
          </p:nvPr>
        </p:nvSpPr>
        <p:spPr/>
        <p:txBody>
          <a:bodyPr/>
          <a:lstStyle/>
          <a:p>
            <a:r>
              <a:rPr lang="en-US" dirty="0"/>
              <a:t>Ossuary of “Judah son of Jesus,” from East Talpiot, Jerusalem, 1st century AD</a:t>
            </a:r>
          </a:p>
        </p:txBody>
      </p:sp>
      <p:sp>
        <p:nvSpPr>
          <p:cNvPr id="3" name="Text Placeholder 2">
            <a:extLst>
              <a:ext uri="{FF2B5EF4-FFF2-40B4-BE49-F238E27FC236}">
                <a16:creationId xmlns:a16="http://schemas.microsoft.com/office/drawing/2014/main" id="{E8891056-7CEA-4BE8-8619-630D39875815}"/>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58845C14-0B04-4048-AD2E-459FEE360624}"/>
              </a:ext>
            </a:extLst>
          </p:cNvPr>
          <p:cNvSpPr>
            <a:spLocks noGrp="1"/>
          </p:cNvSpPr>
          <p:nvPr>
            <p:ph type="title"/>
          </p:nvPr>
        </p:nvSpPr>
        <p:spPr/>
        <p:txBody>
          <a:bodyPr/>
          <a:lstStyle/>
          <a:p>
            <a:r>
              <a:rPr lang="en-US" dirty="0"/>
              <a:t>At the name of Jesus . . .</a:t>
            </a:r>
          </a:p>
        </p:txBody>
      </p:sp>
      <p:pic>
        <p:nvPicPr>
          <p:cNvPr id="14" name="Picture 13" descr="A close up of a door&#10;&#10;Description automatically generated">
            <a:extLst>
              <a:ext uri="{FF2B5EF4-FFF2-40B4-BE49-F238E27FC236}">
                <a16:creationId xmlns:a16="http://schemas.microsoft.com/office/drawing/2014/main" id="{044E6CEB-DED9-4B4F-ACC5-3EFF71348E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693116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“Jesus, son of Joseph” inscribed on an ossuary, from Jerusalem, 1st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pic>
        <p:nvPicPr>
          <p:cNvPr id="6" name="Picture 5" descr="A picture containing wall, indoor&#10;&#10;Description automatically generated">
            <a:extLst>
              <a:ext uri="{FF2B5EF4-FFF2-40B4-BE49-F238E27FC236}">
                <a16:creationId xmlns:a16="http://schemas.microsoft.com/office/drawing/2014/main" id="{88FF3D49-40AF-AB4C-8097-7C5E89D93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0050"/>
            <a:ext cx="9144000" cy="6057900"/>
          </a:xfrm>
          <a:prstGeom prst="rect">
            <a:avLst/>
          </a:prstGeom>
        </p:spPr>
      </p:pic>
    </p:spTree>
    <p:extLst>
      <p:ext uri="{BB962C8B-B14F-4D97-AF65-F5344CB8AC3E}">
        <p14:creationId xmlns:p14="http://schemas.microsoft.com/office/powerpoint/2010/main" val="598475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402336"/>
            <a:ext cx="9144000" cy="6053328"/>
            <a:chOff x="0" y="402336"/>
            <a:chExt cx="9144000" cy="6053328"/>
          </a:xfrm>
        </p:grpSpPr>
        <p:pic>
          <p:nvPicPr>
            <p:cNvPr id="6" name="Picture 5">
              <a:extLst>
                <a:ext uri="{FF2B5EF4-FFF2-40B4-BE49-F238E27FC236}">
                  <a16:creationId xmlns:a16="http://schemas.microsoft.com/office/drawing/2014/main" id="{28AE97F2-D0EC-4012-84DC-E4CA8424D5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8" name="Freeform 7"/>
            <p:cNvSpPr/>
            <p:nvPr/>
          </p:nvSpPr>
          <p:spPr>
            <a:xfrm>
              <a:off x="5474494" y="2912269"/>
              <a:ext cx="45244" cy="78581"/>
            </a:xfrm>
            <a:custGeom>
              <a:avLst/>
              <a:gdLst>
                <a:gd name="connsiteX0" fmla="*/ 30956 w 45244"/>
                <a:gd name="connsiteY0" fmla="*/ 78581 h 78581"/>
                <a:gd name="connsiteX1" fmla="*/ 45244 w 45244"/>
                <a:gd name="connsiteY1" fmla="*/ 21431 h 78581"/>
                <a:gd name="connsiteX2" fmla="*/ 0 w 45244"/>
                <a:gd name="connsiteY2" fmla="*/ 0 h 78581"/>
                <a:gd name="connsiteX3" fmla="*/ 30956 w 45244"/>
                <a:gd name="connsiteY3" fmla="*/ 78581 h 78581"/>
              </a:gdLst>
              <a:ahLst/>
              <a:cxnLst>
                <a:cxn ang="0">
                  <a:pos x="connsiteX0" y="connsiteY0"/>
                </a:cxn>
                <a:cxn ang="0">
                  <a:pos x="connsiteX1" y="connsiteY1"/>
                </a:cxn>
                <a:cxn ang="0">
                  <a:pos x="connsiteX2" y="connsiteY2"/>
                </a:cxn>
                <a:cxn ang="0">
                  <a:pos x="connsiteX3" y="connsiteY3"/>
                </a:cxn>
              </a:cxnLst>
              <a:rect l="l" t="t" r="r" b="b"/>
              <a:pathLst>
                <a:path w="45244" h="78581">
                  <a:moveTo>
                    <a:pt x="30956" y="78581"/>
                  </a:moveTo>
                  <a:lnTo>
                    <a:pt x="45244" y="21431"/>
                  </a:lnTo>
                  <a:lnTo>
                    <a:pt x="0" y="0"/>
                  </a:lnTo>
                  <a:lnTo>
                    <a:pt x="30956" y="78581"/>
                  </a:lnTo>
                  <a:close/>
                </a:path>
              </a:pathLst>
            </a:custGeom>
            <a:noFill/>
            <a:ln w="3175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164931" y="2867025"/>
              <a:ext cx="247650" cy="511969"/>
            </a:xfrm>
            <a:custGeom>
              <a:avLst/>
              <a:gdLst>
                <a:gd name="connsiteX0" fmla="*/ 35719 w 247650"/>
                <a:gd name="connsiteY0" fmla="*/ 511969 h 511969"/>
                <a:gd name="connsiteX1" fmla="*/ 52388 w 247650"/>
                <a:gd name="connsiteY1" fmla="*/ 359569 h 511969"/>
                <a:gd name="connsiteX2" fmla="*/ 247650 w 247650"/>
                <a:gd name="connsiteY2" fmla="*/ 295275 h 511969"/>
                <a:gd name="connsiteX3" fmla="*/ 0 w 247650"/>
                <a:gd name="connsiteY3" fmla="*/ 373856 h 511969"/>
                <a:gd name="connsiteX4" fmla="*/ 52388 w 247650"/>
                <a:gd name="connsiteY4" fmla="*/ 359569 h 511969"/>
                <a:gd name="connsiteX5" fmla="*/ 69057 w 247650"/>
                <a:gd name="connsiteY5" fmla="*/ 209550 h 511969"/>
                <a:gd name="connsiteX6" fmla="*/ 223838 w 247650"/>
                <a:gd name="connsiteY6" fmla="*/ 166688 h 511969"/>
                <a:gd name="connsiteX7" fmla="*/ 19050 w 247650"/>
                <a:gd name="connsiteY7" fmla="*/ 219075 h 511969"/>
                <a:gd name="connsiteX8" fmla="*/ 69057 w 247650"/>
                <a:gd name="connsiteY8" fmla="*/ 211931 h 511969"/>
                <a:gd name="connsiteX9" fmla="*/ 85725 w 247650"/>
                <a:gd name="connsiteY9" fmla="*/ 114300 h 511969"/>
                <a:gd name="connsiteX10" fmla="*/ 121444 w 247650"/>
                <a:gd name="connsiteY10" fmla="*/ 0 h 51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511969">
                  <a:moveTo>
                    <a:pt x="35719" y="511969"/>
                  </a:moveTo>
                  <a:lnTo>
                    <a:pt x="52388" y="359569"/>
                  </a:lnTo>
                  <a:lnTo>
                    <a:pt x="247650" y="295275"/>
                  </a:lnTo>
                  <a:lnTo>
                    <a:pt x="0" y="373856"/>
                  </a:lnTo>
                  <a:lnTo>
                    <a:pt x="52388" y="359569"/>
                  </a:lnTo>
                  <a:lnTo>
                    <a:pt x="69057" y="209550"/>
                  </a:lnTo>
                  <a:lnTo>
                    <a:pt x="223838" y="166688"/>
                  </a:lnTo>
                  <a:lnTo>
                    <a:pt x="19050" y="219075"/>
                  </a:lnTo>
                  <a:lnTo>
                    <a:pt x="69057" y="211931"/>
                  </a:lnTo>
                  <a:lnTo>
                    <a:pt x="85725" y="114300"/>
                  </a:lnTo>
                  <a:lnTo>
                    <a:pt x="121444" y="0"/>
                  </a:lnTo>
                </a:path>
              </a:pathLst>
            </a:custGeom>
            <a:noFill/>
            <a:ln w="3175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022056" y="2943225"/>
              <a:ext cx="30957" cy="471488"/>
            </a:xfrm>
            <a:custGeom>
              <a:avLst/>
              <a:gdLst>
                <a:gd name="connsiteX0" fmla="*/ 30957 w 30957"/>
                <a:gd name="connsiteY0" fmla="*/ 0 h 471488"/>
                <a:gd name="connsiteX1" fmla="*/ 7144 w 30957"/>
                <a:gd name="connsiteY1" fmla="*/ 209550 h 471488"/>
                <a:gd name="connsiteX2" fmla="*/ 0 w 30957"/>
                <a:gd name="connsiteY2" fmla="*/ 335756 h 471488"/>
                <a:gd name="connsiteX3" fmla="*/ 2382 w 30957"/>
                <a:gd name="connsiteY3" fmla="*/ 471488 h 471488"/>
              </a:gdLst>
              <a:ahLst/>
              <a:cxnLst>
                <a:cxn ang="0">
                  <a:pos x="connsiteX0" y="connsiteY0"/>
                </a:cxn>
                <a:cxn ang="0">
                  <a:pos x="connsiteX1" y="connsiteY1"/>
                </a:cxn>
                <a:cxn ang="0">
                  <a:pos x="connsiteX2" y="connsiteY2"/>
                </a:cxn>
                <a:cxn ang="0">
                  <a:pos x="connsiteX3" y="connsiteY3"/>
                </a:cxn>
              </a:cxnLst>
              <a:rect l="l" t="t" r="r" b="b"/>
              <a:pathLst>
                <a:path w="30957" h="471488">
                  <a:moveTo>
                    <a:pt x="30957" y="0"/>
                  </a:moveTo>
                  <a:lnTo>
                    <a:pt x="7144" y="209550"/>
                  </a:lnTo>
                  <a:lnTo>
                    <a:pt x="0" y="335756"/>
                  </a:lnTo>
                  <a:lnTo>
                    <a:pt x="2382" y="471488"/>
                  </a:lnTo>
                </a:path>
              </a:pathLst>
            </a:custGeom>
            <a:noFill/>
            <a:ln w="3175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512469" y="2988469"/>
              <a:ext cx="376237" cy="278606"/>
            </a:xfrm>
            <a:custGeom>
              <a:avLst/>
              <a:gdLst>
                <a:gd name="connsiteX0" fmla="*/ 0 w 376237"/>
                <a:gd name="connsiteY0" fmla="*/ 278606 h 278606"/>
                <a:gd name="connsiteX1" fmla="*/ 97631 w 376237"/>
                <a:gd name="connsiteY1" fmla="*/ 216694 h 278606"/>
                <a:gd name="connsiteX2" fmla="*/ 197644 w 376237"/>
                <a:gd name="connsiteY2" fmla="*/ 171450 h 278606"/>
                <a:gd name="connsiteX3" fmla="*/ 223837 w 376237"/>
                <a:gd name="connsiteY3" fmla="*/ 0 h 278606"/>
                <a:gd name="connsiteX4" fmla="*/ 200025 w 376237"/>
                <a:gd name="connsiteY4" fmla="*/ 173831 h 278606"/>
                <a:gd name="connsiteX5" fmla="*/ 288131 w 376237"/>
                <a:gd name="connsiteY5" fmla="*/ 157162 h 278606"/>
                <a:gd name="connsiteX6" fmla="*/ 376237 w 376237"/>
                <a:gd name="connsiteY6" fmla="*/ 130969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237" h="278606">
                  <a:moveTo>
                    <a:pt x="0" y="278606"/>
                  </a:moveTo>
                  <a:lnTo>
                    <a:pt x="97631" y="216694"/>
                  </a:lnTo>
                  <a:lnTo>
                    <a:pt x="197644" y="171450"/>
                  </a:lnTo>
                  <a:lnTo>
                    <a:pt x="223837" y="0"/>
                  </a:lnTo>
                  <a:lnTo>
                    <a:pt x="200025" y="173831"/>
                  </a:lnTo>
                  <a:lnTo>
                    <a:pt x="288131" y="157162"/>
                  </a:lnTo>
                  <a:lnTo>
                    <a:pt x="376237" y="130969"/>
                  </a:lnTo>
                </a:path>
              </a:pathLst>
            </a:custGeom>
            <a:noFill/>
            <a:ln w="3175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a:extLst>
              <a:ext uri="{FF2B5EF4-FFF2-40B4-BE49-F238E27FC236}">
                <a16:creationId xmlns:a16="http://schemas.microsoft.com/office/drawing/2014/main" id="{FD5B08F6-8FE2-470E-A3DB-C545A4CEB7AE}"/>
              </a:ext>
            </a:extLst>
          </p:cNvPr>
          <p:cNvSpPr>
            <a:spLocks noGrp="1"/>
          </p:cNvSpPr>
          <p:nvPr>
            <p:ph type="body" sz="quarter" idx="10"/>
          </p:nvPr>
        </p:nvSpPr>
        <p:spPr/>
        <p:txBody>
          <a:bodyPr/>
          <a:lstStyle/>
          <a:p>
            <a:r>
              <a:rPr lang="en-US" dirty="0"/>
              <a:t>“Jesus, son of Joseph” inscribed on an ossuary, from Jerusalem, 1st century AD</a:t>
            </a:r>
          </a:p>
        </p:txBody>
      </p:sp>
      <p:sp>
        <p:nvSpPr>
          <p:cNvPr id="3" name="Text Placeholder 2">
            <a:extLst>
              <a:ext uri="{FF2B5EF4-FFF2-40B4-BE49-F238E27FC236}">
                <a16:creationId xmlns:a16="http://schemas.microsoft.com/office/drawing/2014/main" id="{76D22E02-9BBF-412A-BBF6-9FCCC24F3414}"/>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507A3659-A545-4F0B-90DA-449E90D2DBC2}"/>
              </a:ext>
            </a:extLst>
          </p:cNvPr>
          <p:cNvSpPr>
            <a:spLocks noGrp="1"/>
          </p:cNvSpPr>
          <p:nvPr>
            <p:ph type="title"/>
          </p:nvPr>
        </p:nvSpPr>
        <p:spPr/>
        <p:txBody>
          <a:bodyPr/>
          <a:lstStyle/>
          <a:p>
            <a:r>
              <a:rPr lang="en-US" dirty="0"/>
              <a:t>At the name of Jesus . . .</a:t>
            </a:r>
          </a:p>
        </p:txBody>
      </p:sp>
      <p:pic>
        <p:nvPicPr>
          <p:cNvPr id="12" name="Picture 11" descr="A picture containing sitting, cat, standing, laying&#10;&#10;Description automatically generated">
            <a:extLst>
              <a:ext uri="{FF2B5EF4-FFF2-40B4-BE49-F238E27FC236}">
                <a16:creationId xmlns:a16="http://schemas.microsoft.com/office/drawing/2014/main" id="{913BF058-99EB-4AAF-BBE8-17CA4FDE56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134386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old, piece, wall&#10;&#10;Description automatically generated">
            <a:extLst>
              <a:ext uri="{FF2B5EF4-FFF2-40B4-BE49-F238E27FC236}">
                <a16:creationId xmlns:a16="http://schemas.microsoft.com/office/drawing/2014/main" id="{8204720A-FFB9-8748-8112-6E0966541F55}"/>
              </a:ext>
            </a:extLst>
          </p:cNvPr>
          <p:cNvPicPr>
            <a:picLocks noChangeAspect="1"/>
          </p:cNvPicPr>
          <p:nvPr/>
        </p:nvPicPr>
        <p:blipFill rotWithShape="1">
          <a:blip r:embed="rId3">
            <a:extLst>
              <a:ext uri="{28A0092B-C50C-407E-A947-70E740481C1C}">
                <a14:useLocalDpi xmlns:a14="http://schemas.microsoft.com/office/drawing/2010/main" val="0"/>
              </a:ext>
            </a:extLst>
          </a:blip>
          <a:srcRect t="3234"/>
          <a:stretch/>
        </p:blipFill>
        <p:spPr>
          <a:xfrm>
            <a:off x="0" y="197224"/>
            <a:ext cx="9144000" cy="6660776"/>
          </a:xfrm>
          <a:prstGeom prst="rect">
            <a:avLst/>
          </a:prstGeom>
        </p:spPr>
      </p:pic>
      <p:sp>
        <p:nvSpPr>
          <p:cNvPr id="2" name="Text Placeholder 1"/>
          <p:cNvSpPr>
            <a:spLocks noGrp="1"/>
          </p:cNvSpPr>
          <p:nvPr>
            <p:ph type="body" sz="quarter" idx="10"/>
          </p:nvPr>
        </p:nvSpPr>
        <p:spPr/>
        <p:txBody>
          <a:bodyPr/>
          <a:lstStyle/>
          <a:p>
            <a:r>
              <a:rPr lang="en-US" dirty="0"/>
              <a:t>Ossuary of “James, son of Joseph, brother of Jesus”</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266756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6/60/JamesOssuaryInscription-1-.jpg/1259px-JamesOssuaryInscription-1-.jpg"/>
          <p:cNvPicPr>
            <a:picLocks noChangeAspect="1" noChangeArrowheads="1"/>
          </p:cNvPicPr>
          <p:nvPr/>
        </p:nvPicPr>
        <p:blipFill rotWithShape="1">
          <a:blip r:embed="rId3">
            <a:extLst>
              <a:ext uri="{28A0092B-C50C-407E-A947-70E740481C1C}">
                <a14:useLocalDpi xmlns:a14="http://schemas.microsoft.com/office/drawing/2010/main" val="0"/>
              </a:ext>
            </a:extLst>
          </a:blip>
          <a:srcRect b="12598"/>
          <a:stretch/>
        </p:blipFill>
        <p:spPr bwMode="auto">
          <a:xfrm>
            <a:off x="0" y="357762"/>
            <a:ext cx="9144000" cy="650023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Inscription on ossuary of “James, son of Joseph, brother of Jesus,” 1st century AD</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At the name of Jesus . . .</a:t>
            </a:r>
          </a:p>
        </p:txBody>
      </p:sp>
      <p:sp>
        <p:nvSpPr>
          <p:cNvPr id="7" name="TextBox 6"/>
          <p:cNvSpPr txBox="1"/>
          <p:nvPr/>
        </p:nvSpPr>
        <p:spPr>
          <a:xfrm>
            <a:off x="0" y="-555197"/>
            <a:ext cx="9127725" cy="369332"/>
          </a:xfrm>
          <a:prstGeom prst="rect">
            <a:avLst/>
          </a:prstGeom>
          <a:noFill/>
        </p:spPr>
        <p:txBody>
          <a:bodyPr wrap="square" rtlCol="0">
            <a:spAutoFit/>
          </a:bodyPr>
          <a:lstStyle/>
          <a:p>
            <a:pPr fontAlgn="base">
              <a:spcBef>
                <a:spcPct val="0"/>
              </a:spcBef>
              <a:spcAft>
                <a:spcPct val="0"/>
              </a:spcAft>
              <a:defRPr/>
            </a:pPr>
            <a:endParaRPr lang="en-US" i="1"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693091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fabric, stone&#10;&#10;Description automatically generated">
            <a:extLst>
              <a:ext uri="{FF2B5EF4-FFF2-40B4-BE49-F238E27FC236}">
                <a16:creationId xmlns:a16="http://schemas.microsoft.com/office/drawing/2014/main" id="{19661D3A-FAF6-1543-A9F8-40F693492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06424"/>
            <a:ext cx="9144000" cy="4645152"/>
          </a:xfrm>
          <a:prstGeom prst="rect">
            <a:avLst/>
          </a:prstGeom>
        </p:spPr>
      </p:pic>
      <p:sp>
        <p:nvSpPr>
          <p:cNvPr id="2" name="Text Placeholder 1"/>
          <p:cNvSpPr>
            <a:spLocks noGrp="1"/>
          </p:cNvSpPr>
          <p:nvPr>
            <p:ph type="body" sz="quarter" idx="10"/>
          </p:nvPr>
        </p:nvSpPr>
        <p:spPr/>
        <p:txBody>
          <a:bodyPr/>
          <a:lstStyle/>
          <a:p>
            <a:r>
              <a:rPr lang="en-US" dirty="0"/>
              <a:t>A procession of Dacians kneel before Trajan</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125523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Man shown sailing a small-</a:t>
            </a:r>
            <a:r>
              <a:rPr lang="en-US" dirty="0" err="1"/>
              <a:t>masted</a:t>
            </a:r>
            <a:r>
              <a:rPr lang="en-US" dirty="0"/>
              <a:t> coastal boat, from Carthage, circa AD 200</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pic>
        <p:nvPicPr>
          <p:cNvPr id="4" name="Picture 3" descr="A picture containing indoor, sitting, table&#10;&#10;Description automatically generated">
            <a:extLst>
              <a:ext uri="{FF2B5EF4-FFF2-40B4-BE49-F238E27FC236}">
                <a16:creationId xmlns:a16="http://schemas.microsoft.com/office/drawing/2014/main" id="{BD91FE93-3049-9F42-9706-9BEC5CA2C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0"/>
            <a:ext cx="9144000" cy="5486400"/>
          </a:xfrm>
          <a:prstGeom prst="rect">
            <a:avLst/>
          </a:prstGeom>
        </p:spPr>
      </p:pic>
    </p:spTree>
    <p:extLst>
      <p:ext uri="{BB962C8B-B14F-4D97-AF65-F5344CB8AC3E}">
        <p14:creationId xmlns:p14="http://schemas.microsoft.com/office/powerpoint/2010/main" val="3807381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urniture, sitting, old, standing&#10;&#10;Description automatically generated">
            <a:extLst>
              <a:ext uri="{FF2B5EF4-FFF2-40B4-BE49-F238E27FC236}">
                <a16:creationId xmlns:a16="http://schemas.microsoft.com/office/drawing/2014/main" id="{CB025738-2D47-4179-9985-4645ED408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040"/>
            <a:ext cx="9144000" cy="6217920"/>
          </a:xfrm>
          <a:prstGeom prst="rect">
            <a:avLst/>
          </a:prstGeom>
        </p:spPr>
      </p:pic>
      <p:sp>
        <p:nvSpPr>
          <p:cNvPr id="2" name="Text Placeholder 1"/>
          <p:cNvSpPr>
            <a:spLocks noGrp="1"/>
          </p:cNvSpPr>
          <p:nvPr>
            <p:ph type="body" sz="quarter" idx="10"/>
          </p:nvPr>
        </p:nvSpPr>
        <p:spPr/>
        <p:txBody>
          <a:bodyPr/>
          <a:lstStyle/>
          <a:p>
            <a:r>
              <a:rPr lang="en-US" dirty="0"/>
              <a:t>Relief showing a man bowing before Shalmaneser III, 9th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36705798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Depiction of King Jehu bowing before Shalmaneser III, from the Black Obelisk, 9th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pic>
        <p:nvPicPr>
          <p:cNvPr id="6" name="Picture 5">
            <a:extLst>
              <a:ext uri="{FF2B5EF4-FFF2-40B4-BE49-F238E27FC236}">
                <a16:creationId xmlns:a16="http://schemas.microsoft.com/office/drawing/2014/main" id="{0BD16F93-2204-CA43-9B54-CD0A0A675D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494225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Depiction of people bowing to Sennacherib, from the Lachish reliefs, circa 700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pic>
        <p:nvPicPr>
          <p:cNvPr id="7" name="Picture 6">
            <a:extLst>
              <a:ext uri="{FF2B5EF4-FFF2-40B4-BE49-F238E27FC236}">
                <a16:creationId xmlns:a16="http://schemas.microsoft.com/office/drawing/2014/main" id="{6C61A698-5FA3-E245-B257-264422A90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076585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ris\Documents\Bolen\03 Museums 2014\Greece Museums\Thessalonica Archaeological Museum\Hadrian with kneeling barbarian from Thessalonica, tb0113011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346" y="369332"/>
            <a:ext cx="3623575"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Hadrian with a kneeling barbarian, from Thessalonica, 2nd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2402280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CDDBE31-DF53-5E4B-8F80-53B797798638}"/>
              </a:ext>
            </a:extLst>
          </p:cNvPr>
          <p:cNvPicPr>
            <a:picLocks noChangeAspect="1"/>
          </p:cNvPicPr>
          <p:nvPr/>
        </p:nvPicPr>
        <p:blipFill>
          <a:blip r:embed="rId3">
            <a:extLst>
              <a:ext uri="{BEBA8EAE-BF5A-486C-A8C5-ECC9F3942E4B}">
                <a14:imgProps xmlns:a14="http://schemas.microsoft.com/office/drawing/2010/main">
                  <a14:imgLayer r:embed="rId4">
                    <a14:imgEffect>
                      <a14:saturation sat="150000"/>
                    </a14:imgEffect>
                  </a14:imgLayer>
                </a14:imgProps>
              </a:ex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spTree>
    <p:extLst>
      <p:ext uri="{BB962C8B-B14F-4D97-AF65-F5344CB8AC3E}">
        <p14:creationId xmlns:p14="http://schemas.microsoft.com/office/powerpoint/2010/main" val="33045987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pic>
        <p:nvPicPr>
          <p:cNvPr id="6" name="Picture 5">
            <a:extLst>
              <a:ext uri="{FF2B5EF4-FFF2-40B4-BE49-F238E27FC236}">
                <a16:creationId xmlns:a16="http://schemas.microsoft.com/office/drawing/2014/main" id="{8A232F45-A09D-3C42-8F43-8B926DFCA1C1}"/>
              </a:ext>
            </a:extLst>
          </p:cNvPr>
          <p:cNvPicPr>
            <a:picLocks noChangeAspect="1"/>
          </p:cNvPicPr>
          <p:nvPr/>
        </p:nvPicPr>
        <p:blipFill>
          <a:blip r:embed="rId3">
            <a:extLst>
              <a:ext uri="{BEBA8EAE-BF5A-486C-A8C5-ECC9F3942E4B}">
                <a14:imgProps xmlns:a14="http://schemas.microsoft.com/office/drawing/2010/main">
                  <a14:imgLayer r:embed="rId4">
                    <a14:imgEffect>
                      <a14:saturation sat="150000"/>
                    </a14:imgEffect>
                  </a14:imgLayer>
                </a14:imgProps>
              </a:ex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7" name="Rounded Rectangle 6">
            <a:extLst>
              <a:ext uri="{FF2B5EF4-FFF2-40B4-BE49-F238E27FC236}">
                <a16:creationId xmlns:a16="http://schemas.microsoft.com/office/drawing/2014/main" id="{EA337C37-861C-A640-83DE-88F1B471C16E}"/>
              </a:ext>
            </a:extLst>
          </p:cNvPr>
          <p:cNvSpPr/>
          <p:nvPr/>
        </p:nvSpPr>
        <p:spPr>
          <a:xfrm>
            <a:off x="5459730" y="1066800"/>
            <a:ext cx="2263140" cy="685800"/>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a:extLst>
              <a:ext uri="{FF2B5EF4-FFF2-40B4-BE49-F238E27FC236}">
                <a16:creationId xmlns:a16="http://schemas.microsoft.com/office/drawing/2014/main" id="{BA9EE0EC-FD74-AE41-8113-1EE51C8EDDEE}"/>
              </a:ext>
            </a:extLst>
          </p:cNvPr>
          <p:cNvSpPr/>
          <p:nvPr/>
        </p:nvSpPr>
        <p:spPr>
          <a:xfrm>
            <a:off x="609600" y="2362200"/>
            <a:ext cx="2362200" cy="6858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a:extLst>
              <a:ext uri="{FF2B5EF4-FFF2-40B4-BE49-F238E27FC236}">
                <a16:creationId xmlns:a16="http://schemas.microsoft.com/office/drawing/2014/main" id="{2DD59957-7D50-974E-B69E-743274D55134}"/>
              </a:ext>
            </a:extLst>
          </p:cNvPr>
          <p:cNvSpPr/>
          <p:nvPr/>
        </p:nvSpPr>
        <p:spPr>
          <a:xfrm>
            <a:off x="3281401" y="4514260"/>
            <a:ext cx="2738399" cy="6858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a:extLst>
              <a:ext uri="{FF2B5EF4-FFF2-40B4-BE49-F238E27FC236}">
                <a16:creationId xmlns:a16="http://schemas.microsoft.com/office/drawing/2014/main" id="{BA9EE0EC-FD74-AE41-8113-1EE51C8EDDEE}"/>
              </a:ext>
            </a:extLst>
          </p:cNvPr>
          <p:cNvSpPr/>
          <p:nvPr/>
        </p:nvSpPr>
        <p:spPr>
          <a:xfrm>
            <a:off x="609599" y="1647372"/>
            <a:ext cx="4339771" cy="685800"/>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a:extLst>
              <a:ext uri="{FF2B5EF4-FFF2-40B4-BE49-F238E27FC236}">
                <a16:creationId xmlns:a16="http://schemas.microsoft.com/office/drawing/2014/main" id="{2DD59957-7D50-974E-B69E-743274D55134}"/>
              </a:ext>
            </a:extLst>
          </p:cNvPr>
          <p:cNvSpPr/>
          <p:nvPr/>
        </p:nvSpPr>
        <p:spPr>
          <a:xfrm>
            <a:off x="609599" y="3749521"/>
            <a:ext cx="7113271" cy="6858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59988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Isaiah 45:23 on the Great Isaiah Scroll, 2nd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5" name="Rectangle 4"/>
          <p:cNvSpPr/>
          <p:nvPr/>
        </p:nvSpPr>
        <p:spPr>
          <a:xfrm>
            <a:off x="1371600" y="1752600"/>
            <a:ext cx="6743700" cy="762000"/>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0320E88-3464-42D5-8B6B-75EA1F3A112D}"/>
              </a:ext>
            </a:extLst>
          </p:cNvPr>
          <p:cNvSpPr/>
          <p:nvPr/>
        </p:nvSpPr>
        <p:spPr>
          <a:xfrm>
            <a:off x="1371600" y="2794808"/>
            <a:ext cx="6702552" cy="1143518"/>
          </a:xfrm>
          <a:prstGeom prst="rect">
            <a:avLst/>
          </a:prstGeom>
          <a:noFill/>
          <a:ln w="9525">
            <a:noFill/>
            <a:miter lim="800000"/>
            <a:headEnd/>
            <a:tailEnd/>
          </a:ln>
          <a:effectLst/>
        </p:spPr>
        <p:txBody>
          <a:bodyPr wrap="square">
            <a:spAutoFit/>
          </a:bodyPr>
          <a:lstStyle/>
          <a:p>
            <a:pPr>
              <a:lnSpc>
                <a:spcPct val="130000"/>
              </a:lnSpc>
            </a:pPr>
            <a:r>
              <a:rPr lang="en-US" kern="0" dirty="0">
                <a:solidFill>
                  <a:srgbClr val="FFFFFF"/>
                </a:solidFill>
                <a:effectLst>
                  <a:glow rad="76200">
                    <a:srgbClr val="000000">
                      <a:alpha val="60000"/>
                    </a:srgbClr>
                  </a:glow>
                </a:effectLst>
                <a:latin typeface="Calibri" pitchFamily="34" charset="0"/>
                <a:cs typeface="Calibri" pitchFamily="34" charset="0"/>
              </a:rPr>
              <a:t> “By myself have I sworn, the word is gone forth from my mouth in righteousness, and shall not return, that unto me every knee shall bow, every tongue shall swear.”</a:t>
            </a:r>
          </a:p>
        </p:txBody>
      </p:sp>
    </p:spTree>
    <p:extLst>
      <p:ext uri="{BB962C8B-B14F-4D97-AF65-F5344CB8AC3E}">
        <p14:creationId xmlns:p14="http://schemas.microsoft.com/office/powerpoint/2010/main" val="36889166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Mosaic from Shiloh addressing Jesus as “Lord,” 5th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00" t="6744" b="5814"/>
          <a:stretch/>
        </p:blipFill>
        <p:spPr bwMode="auto">
          <a:xfrm>
            <a:off x="0" y="1630807"/>
            <a:ext cx="9144000" cy="3596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13258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00" t="6744" b="5814"/>
          <a:stretch/>
        </p:blipFill>
        <p:spPr bwMode="auto">
          <a:xfrm>
            <a:off x="0" y="1630807"/>
            <a:ext cx="9144000" cy="3596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Mosaic from Shiloh addressing Jesus as “Lord,” 5th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
        <p:nvSpPr>
          <p:cNvPr id="5" name="Rounded Rectangle 4">
            <a:extLst>
              <a:ext uri="{FF2B5EF4-FFF2-40B4-BE49-F238E27FC236}">
                <a16:creationId xmlns:a16="http://schemas.microsoft.com/office/drawing/2014/main" id="{D38D8370-3A7D-954D-BF8E-5A0FD189602B}"/>
              </a:ext>
            </a:extLst>
          </p:cNvPr>
          <p:cNvSpPr/>
          <p:nvPr/>
        </p:nvSpPr>
        <p:spPr>
          <a:xfrm>
            <a:off x="2089150" y="2054088"/>
            <a:ext cx="2665070" cy="762000"/>
          </a:xfrm>
          <a:prstGeom prst="roundRect">
            <a:avLst/>
          </a:prstGeom>
          <a:solidFill>
            <a:srgbClr val="01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33841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i="1" dirty="0"/>
              <a:t>Nomina sacra </a:t>
            </a:r>
            <a:r>
              <a:rPr lang="en-US" dirty="0"/>
              <a:t>in Papyrus P46 in Philippians 2, 2nd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1026" name="Picture 2" descr="C:\Users\Kris\Documents\Bolen\Papyrus P46_087b_k1, Phil 1,30f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3741" y="369332"/>
            <a:ext cx="4458996"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33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PCB size\Met-Greek and Roman Art-pcb\South Italian red-figure deep bowl, reclining guests and attendant pouring wine, ca 375-350 BC, adr171113919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12511" b="425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Servant filling a wine amphora, on a red-figure deep bowl, 4th century BC</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spTree>
    <p:extLst>
      <p:ext uri="{BB962C8B-B14F-4D97-AF65-F5344CB8AC3E}">
        <p14:creationId xmlns:p14="http://schemas.microsoft.com/office/powerpoint/2010/main" val="2606936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apyrus P46_087b_k1, Phil 1,30ff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910"/>
            <a:ext cx="9144000" cy="652859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Nomina sacra </a:t>
            </a:r>
            <a:r>
              <a:rPr lang="en-US" dirty="0"/>
              <a:t>in Papyrus P46 in Philippians 2, 2nd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2506748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A10181-246D-914C-9028-0C33DB21E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812" y="0"/>
            <a:ext cx="4524375" cy="6858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1402273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A10181-246D-914C-9028-0C33DB21E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812" y="0"/>
            <a:ext cx="4524375" cy="6858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
        <p:nvSpPr>
          <p:cNvPr id="6" name="Rounded Rectangle 5">
            <a:extLst>
              <a:ext uri="{FF2B5EF4-FFF2-40B4-BE49-F238E27FC236}">
                <a16:creationId xmlns:a16="http://schemas.microsoft.com/office/drawing/2014/main" id="{71DBF855-51E9-E34D-BC29-FE1C3100B3B4}"/>
              </a:ext>
            </a:extLst>
          </p:cNvPr>
          <p:cNvSpPr/>
          <p:nvPr/>
        </p:nvSpPr>
        <p:spPr>
          <a:xfrm>
            <a:off x="3534168" y="1600200"/>
            <a:ext cx="2081772" cy="387116"/>
          </a:xfrm>
          <a:prstGeom prst="roundRect">
            <a:avLst/>
          </a:prstGeom>
          <a:solidFill>
            <a:srgbClr val="FE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20614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7" name="Picture 6">
            <a:extLst>
              <a:ext uri="{FF2B5EF4-FFF2-40B4-BE49-F238E27FC236}">
                <a16:creationId xmlns:a16="http://schemas.microsoft.com/office/drawing/2014/main" id="{BD6B739F-F950-6C4A-AE80-312CC3B2A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175600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7" name="Picture 6">
            <a:extLst>
              <a:ext uri="{FF2B5EF4-FFF2-40B4-BE49-F238E27FC236}">
                <a16:creationId xmlns:a16="http://schemas.microsoft.com/office/drawing/2014/main" id="{BD6B739F-F950-6C4A-AE80-312CC3B2A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6" name="Rounded Rectangle 5">
            <a:extLst>
              <a:ext uri="{FF2B5EF4-FFF2-40B4-BE49-F238E27FC236}">
                <a16:creationId xmlns:a16="http://schemas.microsoft.com/office/drawing/2014/main" id="{502CADE9-E1F5-D54E-84BD-47B3569B8128}"/>
              </a:ext>
            </a:extLst>
          </p:cNvPr>
          <p:cNvSpPr/>
          <p:nvPr/>
        </p:nvSpPr>
        <p:spPr>
          <a:xfrm>
            <a:off x="1447800" y="3794543"/>
            <a:ext cx="1765300" cy="370263"/>
          </a:xfrm>
          <a:prstGeom prst="round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653502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tetradrachm of Antiochus IV depicting himself as Zeus, from Acco, 175–164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26" r="3141"/>
          <a:stretch/>
        </p:blipFill>
        <p:spPr bwMode="auto">
          <a:xfrm>
            <a:off x="0" y="800100"/>
            <a:ext cx="9144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3348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C8A10A-EB3B-5D4A-B1FA-ED0CC9F580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“Door of Death” in the Roman Colosseum</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9363833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A845AF-3654-491D-99E3-232A0135C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526" y="0"/>
            <a:ext cx="7218947" cy="6858000"/>
          </a:xfrm>
          <a:prstGeom prst="rect">
            <a:avLst/>
          </a:prstGeom>
        </p:spPr>
      </p:pic>
      <p:sp>
        <p:nvSpPr>
          <p:cNvPr id="2" name="Text Placeholder 1"/>
          <p:cNvSpPr>
            <a:spLocks noGrp="1"/>
          </p:cNvSpPr>
          <p:nvPr>
            <p:ph type="body" sz="quarter" idx="10"/>
          </p:nvPr>
        </p:nvSpPr>
        <p:spPr/>
        <p:txBody>
          <a:bodyPr/>
          <a:lstStyle/>
          <a:p>
            <a:r>
              <a:rPr lang="en-US" dirty="0"/>
              <a:t>Brick mason working in Tel Aviv, circa 1925</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7870065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US Museums\Metropolitan Museum-pcb\Egypt\3-Middle Kingdom\Asyut, model farmyard and butchery, 11th-12th dynasty, adr171114080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1000"/>
                    </a14:imgEffect>
                  </a14:imgLayer>
                </a14:imgProps>
              </a:ext>
              <a:ext uri="{28A0092B-C50C-407E-A947-70E740481C1C}">
                <a14:useLocalDpi xmlns:a14="http://schemas.microsoft.com/office/drawing/2010/main" val="0"/>
              </a:ext>
            </a:extLst>
          </a:blip>
          <a:srcRect t="2619" b="2192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Workers with shoulder yokes, from Asyut, Egypt, circa 1950 BC</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26168336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Naples Museum\Farnese Collection\Female deity holding mask, late 2nd c AD copy of 5th c BC original, tb05151711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0813"/>
            <a:ext cx="9144000" cy="65563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woman holding a theater mask, late 2nd century AD</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1216181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hain, small, close, blue&#10;&#10;Description automatically generated">
            <a:extLst>
              <a:ext uri="{FF2B5EF4-FFF2-40B4-BE49-F238E27FC236}">
                <a16:creationId xmlns:a16="http://schemas.microsoft.com/office/drawing/2014/main" id="{FEBD72DE-5955-4FA0-86D1-1E1F2810E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24" y="218294"/>
            <a:ext cx="7083554" cy="6347270"/>
          </a:xfrm>
          <a:prstGeom prst="rect">
            <a:avLst/>
          </a:prstGeom>
        </p:spPr>
      </p:pic>
      <p:sp>
        <p:nvSpPr>
          <p:cNvPr id="2" name="Text Placeholder 1"/>
          <p:cNvSpPr>
            <a:spLocks noGrp="1"/>
          </p:cNvSpPr>
          <p:nvPr>
            <p:ph type="body" sz="quarter" idx="10"/>
          </p:nvPr>
        </p:nvSpPr>
        <p:spPr/>
        <p:txBody>
          <a:bodyPr/>
          <a:lstStyle/>
          <a:p>
            <a:r>
              <a:rPr lang="en-US" dirty="0"/>
              <a:t>Fresco of a satyr filling a </a:t>
            </a:r>
            <a:r>
              <a:rPr lang="en-US" i="1" dirty="0" err="1"/>
              <a:t>kantharos</a:t>
            </a:r>
            <a:r>
              <a:rPr lang="en-US" dirty="0"/>
              <a:t> from a rhyton, from Pompeii, 1st century AD</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spTree>
    <p:extLst>
      <p:ext uri="{BB962C8B-B14F-4D97-AF65-F5344CB8AC3E}">
        <p14:creationId xmlns:p14="http://schemas.microsoft.com/office/powerpoint/2010/main" val="27020350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4/4a/Giotto_di_Bondone_-_Pentecost_-_WGA09349.jpg"/>
          <p:cNvPicPr>
            <a:picLocks noChangeAspect="1" noChangeArrowheads="1"/>
          </p:cNvPicPr>
          <p:nvPr/>
        </p:nvPicPr>
        <p:blipFill rotWithShape="1">
          <a:blip r:embed="rId3">
            <a:extLst>
              <a:ext uri="{28A0092B-C50C-407E-A947-70E740481C1C}">
                <a14:useLocalDpi xmlns:a14="http://schemas.microsoft.com/office/drawing/2010/main" val="0"/>
              </a:ext>
            </a:extLst>
          </a:blip>
          <a:srcRect t="10177"/>
          <a:stretch/>
        </p:blipFill>
        <p:spPr bwMode="auto">
          <a:xfrm>
            <a:off x="1104137" y="0"/>
            <a:ext cx="6935726"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Pentecost</a:t>
            </a:r>
            <a:r>
              <a:rPr lang="en-US" dirty="0"/>
              <a:t>, by Giotto di </a:t>
            </a:r>
            <a:r>
              <a:rPr lang="en-US" dirty="0" err="1"/>
              <a:t>Bondone</a:t>
            </a:r>
            <a:r>
              <a:rPr lang="en-US" dirty="0"/>
              <a:t>, circa AD 1315</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It is God who is at work in you, both to will and to do of His good pleasure</a:t>
            </a:r>
          </a:p>
        </p:txBody>
      </p:sp>
    </p:spTree>
    <p:extLst>
      <p:ext uri="{BB962C8B-B14F-4D97-AF65-F5344CB8AC3E}">
        <p14:creationId xmlns:p14="http://schemas.microsoft.com/office/powerpoint/2010/main" val="31810593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Wilderness near </a:t>
            </a:r>
            <a:r>
              <a:rPr lang="en-US" dirty="0" err="1"/>
              <a:t>Serabit</a:t>
            </a:r>
            <a:r>
              <a:rPr lang="en-US" dirty="0"/>
              <a:t> el-</a:t>
            </a:r>
            <a:r>
              <a:rPr lang="en-US" dirty="0" err="1"/>
              <a:t>Khadim</a:t>
            </a:r>
            <a:endParaRPr lang="en-US" dirty="0"/>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Do all things without grumbling or complaining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791575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Funerary inscription of Victoria, consecrated virgin, late 4th century AD</a:t>
            </a:r>
          </a:p>
        </p:txBody>
      </p:sp>
      <p:sp>
        <p:nvSpPr>
          <p:cNvPr id="3" name="Text Placeholder 2"/>
          <p:cNvSpPr>
            <a:spLocks noGrp="1"/>
          </p:cNvSpPr>
          <p:nvPr>
            <p:ph type="body" sz="quarter" idx="12"/>
          </p:nvPr>
        </p:nvSpPr>
        <p:spPr/>
        <p:txBody>
          <a:bodyPr/>
          <a:lstStyle/>
          <a:p>
            <a:r>
              <a:rPr lang="en-US" dirty="0"/>
              <a:t>2:15</a:t>
            </a:r>
          </a:p>
        </p:txBody>
      </p:sp>
      <p:sp>
        <p:nvSpPr>
          <p:cNvPr id="10" name="Title 9">
            <a:extLst>
              <a:ext uri="{FF2B5EF4-FFF2-40B4-BE49-F238E27FC236}">
                <a16:creationId xmlns:a16="http://schemas.microsoft.com/office/drawing/2014/main" id="{9AE9A52F-62D4-43B3-ACB6-8322B332B218}"/>
              </a:ext>
            </a:extLst>
          </p:cNvPr>
          <p:cNvSpPr>
            <a:spLocks noGrp="1"/>
          </p:cNvSpPr>
          <p:nvPr>
            <p:ph type="title"/>
          </p:nvPr>
        </p:nvSpPr>
        <p:spPr/>
        <p:txBody>
          <a:bodyPr/>
          <a:lstStyle/>
          <a:p>
            <a:r>
              <a:rPr lang="en-US" dirty="0"/>
              <a:t>That you may prove yourselves blameless and innocent, children of God above reproach</a:t>
            </a:r>
          </a:p>
        </p:txBody>
      </p:sp>
      <p:pic>
        <p:nvPicPr>
          <p:cNvPr id="5122" name="Picture 2" descr="C:\Users\Kris\Documents\Bolen\04 0Adds 2012\19 Museum\Rome Museums\Diocletian Baths\Religions\Funerary inscription of Victoria, consecrated virgin, dove with branch and Christogram, late 4th c AD, tb05131784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25550"/>
            <a:ext cx="9144000" cy="440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2467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D1796B-D0A9-4E5E-BB5A-29CEF1EC8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Torah scroll with Deuteronomy 32:5</a:t>
            </a:r>
          </a:p>
        </p:txBody>
      </p:sp>
      <p:sp>
        <p:nvSpPr>
          <p:cNvPr id="3" name="Text Placeholder 2"/>
          <p:cNvSpPr>
            <a:spLocks noGrp="1"/>
          </p:cNvSpPr>
          <p:nvPr>
            <p:ph type="body" sz="quarter" idx="12"/>
          </p:nvPr>
        </p:nvSpPr>
        <p:spPr/>
        <p:txBody>
          <a:bodyPr/>
          <a:lstStyle/>
          <a:p>
            <a:r>
              <a:rPr lang="en-US" dirty="0"/>
              <a:t>2:15</a:t>
            </a:r>
          </a:p>
        </p:txBody>
      </p:sp>
      <p:sp>
        <p:nvSpPr>
          <p:cNvPr id="10" name="Title 9">
            <a:extLst>
              <a:ext uri="{FF2B5EF4-FFF2-40B4-BE49-F238E27FC236}">
                <a16:creationId xmlns:a16="http://schemas.microsoft.com/office/drawing/2014/main" id="{9AE9A52F-62D4-43B3-ACB6-8322B332B218}"/>
              </a:ext>
            </a:extLst>
          </p:cNvPr>
          <p:cNvSpPr>
            <a:spLocks noGrp="1"/>
          </p:cNvSpPr>
          <p:nvPr>
            <p:ph type="title"/>
          </p:nvPr>
        </p:nvSpPr>
        <p:spPr/>
        <p:txBody>
          <a:bodyPr/>
          <a:lstStyle/>
          <a:p>
            <a:r>
              <a:rPr lang="en-US" dirty="0"/>
              <a:t>In the midst of a crooked and perverse generation</a:t>
            </a:r>
          </a:p>
        </p:txBody>
      </p:sp>
      <p:sp>
        <p:nvSpPr>
          <p:cNvPr id="7" name="Rectangle 6"/>
          <p:cNvSpPr/>
          <p:nvPr/>
        </p:nvSpPr>
        <p:spPr>
          <a:xfrm rot="21480000">
            <a:off x="2628711" y="3205796"/>
            <a:ext cx="4041018" cy="360908"/>
          </a:xfrm>
          <a:prstGeom prst="rect">
            <a:avLst/>
          </a:prstGeom>
          <a:noFill/>
          <a:ln w="22225">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03351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8DC763-1BE8-47E1-9992-BCE5CEE4B91C}"/>
              </a:ext>
            </a:extLst>
          </p:cNvPr>
          <p:cNvSpPr>
            <a:spLocks noGrp="1"/>
          </p:cNvSpPr>
          <p:nvPr>
            <p:ph type="body" sz="quarter" idx="10"/>
          </p:nvPr>
        </p:nvSpPr>
        <p:spPr/>
        <p:txBody>
          <a:bodyPr/>
          <a:lstStyle/>
          <a:p>
            <a:r>
              <a:rPr lang="en-US" dirty="0"/>
              <a:t>Melee of soldiers and a horseman, on a sarcophagus from near Via </a:t>
            </a:r>
            <a:r>
              <a:rPr lang="en-US" dirty="0" err="1"/>
              <a:t>Tiburtina</a:t>
            </a:r>
            <a:r>
              <a:rPr lang="en-US" dirty="0"/>
              <a:t>, circa AD 180</a:t>
            </a:r>
          </a:p>
        </p:txBody>
      </p:sp>
      <p:sp>
        <p:nvSpPr>
          <p:cNvPr id="3" name="Text Placeholder 2">
            <a:extLst>
              <a:ext uri="{FF2B5EF4-FFF2-40B4-BE49-F238E27FC236}">
                <a16:creationId xmlns:a16="http://schemas.microsoft.com/office/drawing/2014/main" id="{1A71DD9B-134A-4C2C-A752-2EDE5F810310}"/>
              </a:ext>
            </a:extLst>
          </p:cNvPr>
          <p:cNvSpPr>
            <a:spLocks noGrp="1"/>
          </p:cNvSpPr>
          <p:nvPr>
            <p:ph type="body" sz="quarter" idx="12"/>
          </p:nvPr>
        </p:nvSpPr>
        <p:spPr/>
        <p:txBody>
          <a:bodyPr/>
          <a:lstStyle/>
          <a:p>
            <a:r>
              <a:rPr lang="en-US" dirty="0"/>
              <a:t>2:15</a:t>
            </a:r>
          </a:p>
        </p:txBody>
      </p:sp>
      <p:sp>
        <p:nvSpPr>
          <p:cNvPr id="4" name="Title 3">
            <a:extLst>
              <a:ext uri="{FF2B5EF4-FFF2-40B4-BE49-F238E27FC236}">
                <a16:creationId xmlns:a16="http://schemas.microsoft.com/office/drawing/2014/main" id="{C3F331AA-D66A-4021-8D3A-21BB1E3BDF77}"/>
              </a:ext>
            </a:extLst>
          </p:cNvPr>
          <p:cNvSpPr>
            <a:spLocks noGrp="1"/>
          </p:cNvSpPr>
          <p:nvPr>
            <p:ph type="title"/>
          </p:nvPr>
        </p:nvSpPr>
        <p:spPr/>
        <p:txBody>
          <a:bodyPr/>
          <a:lstStyle/>
          <a:p>
            <a:r>
              <a:rPr lang="en-US" dirty="0"/>
              <a:t>In the midst of a crooked and perverse generation</a:t>
            </a:r>
          </a:p>
        </p:txBody>
      </p:sp>
      <p:pic>
        <p:nvPicPr>
          <p:cNvPr id="6" name="Picture 5">
            <a:extLst>
              <a:ext uri="{FF2B5EF4-FFF2-40B4-BE49-F238E27FC236}">
                <a16:creationId xmlns:a16="http://schemas.microsoft.com/office/drawing/2014/main" id="{AAF47365-1990-41F4-BA74-BADBDC2E89F3}"/>
              </a:ext>
            </a:extLst>
          </p:cNvPr>
          <p:cNvPicPr>
            <a:picLocks noChangeAspect="1"/>
          </p:cNvPicPr>
          <p:nvPr/>
        </p:nvPicPr>
        <p:blipFill rotWithShape="1">
          <a:blip r:embed="rId3">
            <a:extLst>
              <a:ext uri="{28A0092B-C50C-407E-A947-70E740481C1C}">
                <a14:useLocalDpi xmlns:a14="http://schemas.microsoft.com/office/drawing/2010/main" val="0"/>
              </a:ext>
            </a:extLst>
          </a:blip>
          <a:srcRect l="3807"/>
          <a:stretch/>
        </p:blipFill>
        <p:spPr>
          <a:xfrm>
            <a:off x="0" y="369332"/>
            <a:ext cx="9144000" cy="6150340"/>
          </a:xfrm>
          <a:prstGeom prst="rect">
            <a:avLst/>
          </a:prstGeom>
        </p:spPr>
      </p:pic>
    </p:spTree>
    <p:extLst>
      <p:ext uri="{BB962C8B-B14F-4D97-AF65-F5344CB8AC3E}">
        <p14:creationId xmlns:p14="http://schemas.microsoft.com/office/powerpoint/2010/main" val="15501797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“Roman soldiers” fighting in the hippodrome at </a:t>
            </a:r>
            <a:r>
              <a:rPr lang="en-US" dirty="0" err="1"/>
              <a:t>Jerash</a:t>
            </a:r>
            <a:endParaRPr lang="en-US" dirty="0"/>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In the midst of a crooked and perverse generation</a:t>
            </a:r>
          </a:p>
        </p:txBody>
      </p:sp>
      <p:pic>
        <p:nvPicPr>
          <p:cNvPr id="7" name="Picture 6">
            <a:extLst>
              <a:ext uri="{FF2B5EF4-FFF2-40B4-BE49-F238E27FC236}">
                <a16:creationId xmlns:a16="http://schemas.microsoft.com/office/drawing/2014/main" id="{5C29BE3C-28CC-3C4A-AD87-CFE5EEAF1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36296542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99366703-F9F3-4DDB-964C-857357DB09D9}"/>
              </a:ext>
            </a:extLst>
          </p:cNvPr>
          <p:cNvSpPr>
            <a:spLocks noGrp="1"/>
          </p:cNvSpPr>
          <p:nvPr>
            <p:ph type="body" sz="quarter" idx="10"/>
          </p:nvPr>
        </p:nvSpPr>
        <p:spPr/>
        <p:txBody>
          <a:bodyPr/>
          <a:lstStyle/>
          <a:p>
            <a:r>
              <a:rPr lang="en-US" dirty="0"/>
              <a:t>Vomiting young man at a symposium, head held by a blonde </a:t>
            </a:r>
            <a:r>
              <a:rPr lang="en-US" dirty="0" err="1"/>
              <a:t>hetaira</a:t>
            </a:r>
            <a:r>
              <a:rPr lang="en-US" dirty="0"/>
              <a:t>, circa 4th century BC</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In the midst of a crooked and perverse generation</a:t>
            </a:r>
          </a:p>
        </p:txBody>
      </p:sp>
      <p:pic>
        <p:nvPicPr>
          <p:cNvPr id="6146" name="Picture 2" descr="https://upload.wikimedia.org/wikipedia/commons/thumb/a/ad/W%C3%BCrzburger_Brygosschale_1.jpg/1024px-W%C3%BCrzburger_Brygosschale_1.jpg"/>
          <p:cNvPicPr>
            <a:picLocks noChangeAspect="1" noChangeArrowheads="1"/>
          </p:cNvPicPr>
          <p:nvPr/>
        </p:nvPicPr>
        <p:blipFill rotWithShape="1">
          <a:blip r:embed="rId3">
            <a:extLst>
              <a:ext uri="{28A0092B-C50C-407E-A947-70E740481C1C}">
                <a14:useLocalDpi xmlns:a14="http://schemas.microsoft.com/office/drawing/2010/main" val="0"/>
              </a:ext>
            </a:extLst>
          </a:blip>
          <a:srcRect l="1666" r="4583"/>
          <a:stretch/>
        </p:blipFill>
        <p:spPr bwMode="auto">
          <a:xfrm>
            <a:off x="0" y="890587"/>
            <a:ext cx="9144000" cy="507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4338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Isaiah 49:6 on the Great Isaiah Scroll</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Among them you appear as lights in the world</a:t>
            </a:r>
          </a:p>
        </p:txBody>
      </p:sp>
      <p:pic>
        <p:nvPicPr>
          <p:cNvPr id="7" name="Picture 6">
            <a:extLst>
              <a:ext uri="{FF2B5EF4-FFF2-40B4-BE49-F238E27FC236}">
                <a16:creationId xmlns:a16="http://schemas.microsoft.com/office/drawing/2014/main" id="{63D4160C-B0F2-6747-9B6E-2E976FC5F6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9" name="Rectangle 8">
            <a:extLst>
              <a:ext uri="{FF2B5EF4-FFF2-40B4-BE49-F238E27FC236}">
                <a16:creationId xmlns:a16="http://schemas.microsoft.com/office/drawing/2014/main" id="{8143D717-D3D4-6D47-B3BD-487273640053}"/>
              </a:ext>
            </a:extLst>
          </p:cNvPr>
          <p:cNvSpPr/>
          <p:nvPr/>
        </p:nvSpPr>
        <p:spPr>
          <a:xfrm>
            <a:off x="990600" y="1600200"/>
            <a:ext cx="7239000" cy="1219200"/>
          </a:xfrm>
          <a:prstGeom prst="rect">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8" name="Rectangle 7">
            <a:extLst>
              <a:ext uri="{FF2B5EF4-FFF2-40B4-BE49-F238E27FC236}">
                <a16:creationId xmlns:a16="http://schemas.microsoft.com/office/drawing/2014/main" id="{DE1DC87D-1F5C-4949-9150-E227AC1EF723}"/>
              </a:ext>
            </a:extLst>
          </p:cNvPr>
          <p:cNvSpPr/>
          <p:nvPr/>
        </p:nvSpPr>
        <p:spPr>
          <a:xfrm>
            <a:off x="1258824" y="2899207"/>
            <a:ext cx="6702552" cy="1503617"/>
          </a:xfrm>
          <a:prstGeom prst="rect">
            <a:avLst/>
          </a:prstGeom>
          <a:noFill/>
          <a:ln w="9525">
            <a:noFill/>
            <a:miter lim="800000"/>
            <a:headEnd/>
            <a:tailEnd/>
          </a:ln>
          <a:effectLst/>
        </p:spPr>
        <p:txBody>
          <a:bodyPr wrap="square">
            <a:spAutoFit/>
          </a:bodyPr>
          <a:lstStyle/>
          <a:p>
            <a:pPr>
              <a:lnSpc>
                <a:spcPct val="130000"/>
              </a:lnSpc>
            </a:pPr>
            <a:r>
              <a:rPr lang="en-US" kern="0" dirty="0">
                <a:solidFill>
                  <a:srgbClr val="FFFFFF"/>
                </a:solidFill>
                <a:effectLst>
                  <a:glow rad="76200">
                    <a:srgbClr val="000000">
                      <a:alpha val="60000"/>
                    </a:srgbClr>
                  </a:glow>
                </a:effectLst>
                <a:latin typeface="Calibri" pitchFamily="34" charset="0"/>
                <a:cs typeface="Calibri" pitchFamily="34" charset="0"/>
              </a:rPr>
              <a:t> “He says, ‘It is too light a thing that you should be my servant to raise up the tribes of Jacob, and to restore the remnant of Israel. I will also make you a light for the Gentiles, that you may be my salvation to the end of the earth.”</a:t>
            </a:r>
          </a:p>
        </p:txBody>
      </p:sp>
    </p:spTree>
    <p:extLst>
      <p:ext uri="{BB962C8B-B14F-4D97-AF65-F5344CB8AC3E}">
        <p14:creationId xmlns:p14="http://schemas.microsoft.com/office/powerpoint/2010/main" val="18882852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Oil lamp from the Roman period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464752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Herodian oil lamp and filler, 1st century AD</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Among them you appear as lights in the world</a:t>
            </a:r>
          </a:p>
        </p:txBody>
      </p:sp>
      <p:pic>
        <p:nvPicPr>
          <p:cNvPr id="7170" name="Picture 2" descr="C:\Users\Kris\Documents\Bolen\PCB size\Dead Sea Scrolls plus-pcb\Herodian oil lamp and filler, as0203121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2325"/>
            <a:ext cx="9144000" cy="5211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008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1/17/Terracotta_amphora_%28jar%29_MET_DP228154.jpg/596px-Terracotta_amphora_%28jar%29_MET_DP228154.jpg"/>
          <p:cNvPicPr>
            <a:picLocks noChangeAspect="1" noChangeArrowheads="1"/>
          </p:cNvPicPr>
          <p:nvPr/>
        </p:nvPicPr>
        <p:blipFill rotWithShape="1">
          <a:blip r:embed="rId3">
            <a:extLst>
              <a:ext uri="{28A0092B-C50C-407E-A947-70E740481C1C}">
                <a14:useLocalDpi xmlns:a14="http://schemas.microsoft.com/office/drawing/2010/main" val="0"/>
              </a:ext>
            </a:extLst>
          </a:blip>
          <a:srcRect t="4090" b="2038"/>
          <a:stretch/>
        </p:blipFill>
        <p:spPr bwMode="auto">
          <a:xfrm>
            <a:off x="1495278" y="1"/>
            <a:ext cx="56769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Amphora with a four-horse chariot, circa 510 BC</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 by having the same mind, having the same love, united in spirit, of one mind</a:t>
            </a:r>
          </a:p>
        </p:txBody>
      </p:sp>
    </p:spTree>
    <p:extLst>
      <p:ext uri="{BB962C8B-B14F-4D97-AF65-F5344CB8AC3E}">
        <p14:creationId xmlns:p14="http://schemas.microsoft.com/office/powerpoint/2010/main" val="17715082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Roman oil lamps, 1st–2nd centuries AD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pic>
        <p:nvPicPr>
          <p:cNvPr id="7170" name="Picture 2" descr="C:\Users\Kris\Documents\Bolen\03 Museums 2014\US Museums\Harvard Semitic Museum\Cyprus\Roman oil lamps, 1st-2nd c AD, tb0728113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2530"/>
            <a:ext cx="9144000" cy="4472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238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Pictorial Library of Bible Lands\Turkey Museums\Ephesus Museum\Lampstand, 1st c AD, tb0105016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295" y="312934"/>
            <a:ext cx="4071410" cy="63747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lamp and lampstand from the 1st century AD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30097287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at night (from the south)</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27703752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6 Traditional Life and Customs\Agricultural Life, Water\Village well, mat041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Men drawing water from the village well</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39350211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Bema at Philippi (from the east)</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pic>
        <p:nvPicPr>
          <p:cNvPr id="7" name="Picture 6" descr="A close up of a rock&#10;&#10;Description automatically generated">
            <a:extLst>
              <a:ext uri="{FF2B5EF4-FFF2-40B4-BE49-F238E27FC236}">
                <a16:creationId xmlns:a16="http://schemas.microsoft.com/office/drawing/2014/main" id="{6AE6F169-23EB-7D44-A844-E7D968733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0886429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Bema at Philippi (from the southeast)</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pic>
        <p:nvPicPr>
          <p:cNvPr id="6" name="Picture 5" descr="A stone building&#10;&#10;Description automatically generated">
            <a:extLst>
              <a:ext uri="{FF2B5EF4-FFF2-40B4-BE49-F238E27FC236}">
                <a16:creationId xmlns:a16="http://schemas.microsoft.com/office/drawing/2014/main" id="{8245DEDB-83FA-5748-AFE6-F78EBFB1E2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14478658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Sunset with storm clouds over the Judean hills</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2:16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Holding fast the word of life, so that in the day of Christ I may have cause to glory</a:t>
            </a:r>
          </a:p>
        </p:txBody>
      </p:sp>
      <p:pic>
        <p:nvPicPr>
          <p:cNvPr id="8194" name="Picture 2" descr="C:\Users\Kris\Documents\Bolen\PCB size\Public domain or CC-pcb\Weather in Israel-pcb\Sunset with Storm Clouds over Palestinian Territory, flkr3159835112.jpg"/>
          <p:cNvPicPr>
            <a:picLocks noChangeAspect="1" noChangeArrowheads="1"/>
          </p:cNvPicPr>
          <p:nvPr/>
        </p:nvPicPr>
        <p:blipFill rotWithShape="1">
          <a:blip r:embed="rId3">
            <a:extLst>
              <a:ext uri="{28A0092B-C50C-407E-A947-70E740481C1C}">
                <a14:useLocalDpi xmlns:a14="http://schemas.microsoft.com/office/drawing/2010/main" val="0"/>
              </a:ext>
            </a:extLst>
          </a:blip>
          <a:srcRect l="4979" r="5509"/>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2814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5/59/Total_Solar_Eclipse_North_Charleston_SC_3.jpg/1024px-Total_Solar_Eclipse_North_Charleston_SC_3.jpg"/>
          <p:cNvPicPr>
            <a:picLocks noChangeAspect="1" noChangeArrowheads="1"/>
          </p:cNvPicPr>
          <p:nvPr/>
        </p:nvPicPr>
        <p:blipFill rotWithShape="1">
          <a:blip r:embed="rId3">
            <a:extLst>
              <a:ext uri="{28A0092B-C50C-407E-A947-70E740481C1C}">
                <a14:useLocalDpi xmlns:a14="http://schemas.microsoft.com/office/drawing/2010/main" val="0"/>
              </a:ext>
            </a:extLst>
          </a:blip>
          <a:srcRect l="6250"/>
          <a:stretch/>
        </p:blipFill>
        <p:spPr bwMode="auto">
          <a:xfrm>
            <a:off x="0" y="230297"/>
            <a:ext cx="9144000" cy="650557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Total solar eclipse</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2:16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39078931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19D4BACA-B213-1148-965D-30827E8AA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150"/>
            <a:ext cx="9144000" cy="6743700"/>
          </a:xfrm>
          <a:prstGeom prst="rect">
            <a:avLst/>
          </a:prstGeom>
        </p:spPr>
      </p:pic>
      <p:sp>
        <p:nvSpPr>
          <p:cNvPr id="3" name="Text Placeholder 2"/>
          <p:cNvSpPr>
            <a:spLocks noGrp="1"/>
          </p:cNvSpPr>
          <p:nvPr>
            <p:ph type="body" sz="quarter" idx="10"/>
          </p:nvPr>
        </p:nvSpPr>
        <p:spPr/>
        <p:txBody>
          <a:bodyPr/>
          <a:lstStyle/>
          <a:p>
            <a:r>
              <a:rPr lang="en-US" dirty="0"/>
              <a:t>Young athletes ready to run, from the Villa of the Papyri, Pompeii, 1st century AD</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27783074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upload.wikimedia.org/wikipedia/commons/thumb/4/4f/Kosan_atlet.jpg/512px-Kosan_atl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261" y="198782"/>
            <a:ext cx="4439478" cy="665921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Running athlete, recovered from the Aegean Sea, 1st century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
        <p:nvSpPr>
          <p:cNvPr id="5" name="Freeform 4"/>
          <p:cNvSpPr/>
          <p:nvPr/>
        </p:nvSpPr>
        <p:spPr>
          <a:xfrm>
            <a:off x="4548257" y="3323729"/>
            <a:ext cx="191549" cy="233997"/>
          </a:xfrm>
          <a:custGeom>
            <a:avLst/>
            <a:gdLst>
              <a:gd name="connsiteX0" fmla="*/ 171450 w 209550"/>
              <a:gd name="connsiteY0" fmla="*/ 233362 h 233362"/>
              <a:gd name="connsiteX1" fmla="*/ 209550 w 209550"/>
              <a:gd name="connsiteY1" fmla="*/ 123825 h 233362"/>
              <a:gd name="connsiteX2" fmla="*/ 176213 w 209550"/>
              <a:gd name="connsiteY2" fmla="*/ 47625 h 233362"/>
              <a:gd name="connsiteX3" fmla="*/ 71438 w 209550"/>
              <a:gd name="connsiteY3" fmla="*/ 0 h 233362"/>
              <a:gd name="connsiteX4" fmla="*/ 0 w 209550"/>
              <a:gd name="connsiteY4" fmla="*/ 85725 h 233362"/>
              <a:gd name="connsiteX5" fmla="*/ 14288 w 209550"/>
              <a:gd name="connsiteY5" fmla="*/ 195262 h 233362"/>
              <a:gd name="connsiteX6" fmla="*/ 171450 w 209550"/>
              <a:gd name="connsiteY6" fmla="*/ 233362 h 233362"/>
              <a:gd name="connsiteX0" fmla="*/ 171450 w 209550"/>
              <a:gd name="connsiteY0" fmla="*/ 234153 h 234153"/>
              <a:gd name="connsiteX1" fmla="*/ 209550 w 209550"/>
              <a:gd name="connsiteY1" fmla="*/ 124616 h 234153"/>
              <a:gd name="connsiteX2" fmla="*/ 176213 w 209550"/>
              <a:gd name="connsiteY2" fmla="*/ 48416 h 234153"/>
              <a:gd name="connsiteX3" fmla="*/ 71438 w 209550"/>
              <a:gd name="connsiteY3" fmla="*/ 791 h 234153"/>
              <a:gd name="connsiteX4" fmla="*/ 0 w 209550"/>
              <a:gd name="connsiteY4" fmla="*/ 86516 h 234153"/>
              <a:gd name="connsiteX5" fmla="*/ 14288 w 209550"/>
              <a:gd name="connsiteY5" fmla="*/ 196053 h 234153"/>
              <a:gd name="connsiteX6" fmla="*/ 171450 w 209550"/>
              <a:gd name="connsiteY6" fmla="*/ 234153 h 234153"/>
              <a:gd name="connsiteX0" fmla="*/ 171450 w 209550"/>
              <a:gd name="connsiteY0" fmla="*/ 234153 h 238485"/>
              <a:gd name="connsiteX1" fmla="*/ 209550 w 209550"/>
              <a:gd name="connsiteY1" fmla="*/ 124616 h 238485"/>
              <a:gd name="connsiteX2" fmla="*/ 176213 w 209550"/>
              <a:gd name="connsiteY2" fmla="*/ 48416 h 238485"/>
              <a:gd name="connsiteX3" fmla="*/ 71438 w 209550"/>
              <a:gd name="connsiteY3" fmla="*/ 791 h 238485"/>
              <a:gd name="connsiteX4" fmla="*/ 0 w 209550"/>
              <a:gd name="connsiteY4" fmla="*/ 86516 h 238485"/>
              <a:gd name="connsiteX5" fmla="*/ 14288 w 209550"/>
              <a:gd name="connsiteY5" fmla="*/ 196053 h 238485"/>
              <a:gd name="connsiteX6" fmla="*/ 171450 w 209550"/>
              <a:gd name="connsiteY6" fmla="*/ 234153 h 238485"/>
              <a:gd name="connsiteX0" fmla="*/ 171450 w 209550"/>
              <a:gd name="connsiteY0" fmla="*/ 234153 h 238485"/>
              <a:gd name="connsiteX1" fmla="*/ 209550 w 209550"/>
              <a:gd name="connsiteY1" fmla="*/ 124616 h 238485"/>
              <a:gd name="connsiteX2" fmla="*/ 176213 w 209550"/>
              <a:gd name="connsiteY2" fmla="*/ 48416 h 238485"/>
              <a:gd name="connsiteX3" fmla="*/ 71438 w 209550"/>
              <a:gd name="connsiteY3" fmla="*/ 791 h 238485"/>
              <a:gd name="connsiteX4" fmla="*/ 0 w 209550"/>
              <a:gd name="connsiteY4" fmla="*/ 86516 h 238485"/>
              <a:gd name="connsiteX5" fmla="*/ 14288 w 209550"/>
              <a:gd name="connsiteY5" fmla="*/ 196053 h 238485"/>
              <a:gd name="connsiteX6" fmla="*/ 171450 w 209550"/>
              <a:gd name="connsiteY6" fmla="*/ 234153 h 238485"/>
              <a:gd name="connsiteX0" fmla="*/ 171450 w 209589"/>
              <a:gd name="connsiteY0" fmla="*/ 234153 h 238485"/>
              <a:gd name="connsiteX1" fmla="*/ 209550 w 209589"/>
              <a:gd name="connsiteY1" fmla="*/ 124616 h 238485"/>
              <a:gd name="connsiteX2" fmla="*/ 176213 w 209589"/>
              <a:gd name="connsiteY2" fmla="*/ 48416 h 238485"/>
              <a:gd name="connsiteX3" fmla="*/ 71438 w 209589"/>
              <a:gd name="connsiteY3" fmla="*/ 791 h 238485"/>
              <a:gd name="connsiteX4" fmla="*/ 0 w 209589"/>
              <a:gd name="connsiteY4" fmla="*/ 86516 h 238485"/>
              <a:gd name="connsiteX5" fmla="*/ 14288 w 209589"/>
              <a:gd name="connsiteY5" fmla="*/ 196053 h 238485"/>
              <a:gd name="connsiteX6" fmla="*/ 171450 w 209589"/>
              <a:gd name="connsiteY6" fmla="*/ 234153 h 238485"/>
              <a:gd name="connsiteX0" fmla="*/ 171450 w 195975"/>
              <a:gd name="connsiteY0" fmla="*/ 234153 h 238485"/>
              <a:gd name="connsiteX1" fmla="*/ 195263 w 195975"/>
              <a:gd name="connsiteY1" fmla="*/ 134141 h 238485"/>
              <a:gd name="connsiteX2" fmla="*/ 176213 w 195975"/>
              <a:gd name="connsiteY2" fmla="*/ 48416 h 238485"/>
              <a:gd name="connsiteX3" fmla="*/ 71438 w 195975"/>
              <a:gd name="connsiteY3" fmla="*/ 791 h 238485"/>
              <a:gd name="connsiteX4" fmla="*/ 0 w 195975"/>
              <a:gd name="connsiteY4" fmla="*/ 86516 h 238485"/>
              <a:gd name="connsiteX5" fmla="*/ 14288 w 195975"/>
              <a:gd name="connsiteY5" fmla="*/ 196053 h 238485"/>
              <a:gd name="connsiteX6" fmla="*/ 171450 w 195975"/>
              <a:gd name="connsiteY6" fmla="*/ 234153 h 238485"/>
              <a:gd name="connsiteX0" fmla="*/ 165694 w 197769"/>
              <a:gd name="connsiteY0" fmla="*/ 246060 h 248437"/>
              <a:gd name="connsiteX1" fmla="*/ 196651 w 197769"/>
              <a:gd name="connsiteY1" fmla="*/ 134141 h 248437"/>
              <a:gd name="connsiteX2" fmla="*/ 177601 w 197769"/>
              <a:gd name="connsiteY2" fmla="*/ 48416 h 248437"/>
              <a:gd name="connsiteX3" fmla="*/ 72826 w 197769"/>
              <a:gd name="connsiteY3" fmla="*/ 791 h 248437"/>
              <a:gd name="connsiteX4" fmla="*/ 1388 w 197769"/>
              <a:gd name="connsiteY4" fmla="*/ 86516 h 248437"/>
              <a:gd name="connsiteX5" fmla="*/ 15676 w 197769"/>
              <a:gd name="connsiteY5" fmla="*/ 196053 h 248437"/>
              <a:gd name="connsiteX6" fmla="*/ 165694 w 197769"/>
              <a:gd name="connsiteY6" fmla="*/ 246060 h 248437"/>
              <a:gd name="connsiteX0" fmla="*/ 165694 w 197769"/>
              <a:gd name="connsiteY0" fmla="*/ 246060 h 248437"/>
              <a:gd name="connsiteX1" fmla="*/ 196651 w 197769"/>
              <a:gd name="connsiteY1" fmla="*/ 134141 h 248437"/>
              <a:gd name="connsiteX2" fmla="*/ 177601 w 197769"/>
              <a:gd name="connsiteY2" fmla="*/ 48416 h 248437"/>
              <a:gd name="connsiteX3" fmla="*/ 72826 w 197769"/>
              <a:gd name="connsiteY3" fmla="*/ 791 h 248437"/>
              <a:gd name="connsiteX4" fmla="*/ 1388 w 197769"/>
              <a:gd name="connsiteY4" fmla="*/ 86516 h 248437"/>
              <a:gd name="connsiteX5" fmla="*/ 15676 w 197769"/>
              <a:gd name="connsiteY5" fmla="*/ 196053 h 248437"/>
              <a:gd name="connsiteX6" fmla="*/ 165694 w 197769"/>
              <a:gd name="connsiteY6" fmla="*/ 246060 h 248437"/>
              <a:gd name="connsiteX0" fmla="*/ 165694 w 197769"/>
              <a:gd name="connsiteY0" fmla="*/ 212608 h 214985"/>
              <a:gd name="connsiteX1" fmla="*/ 196651 w 197769"/>
              <a:gd name="connsiteY1" fmla="*/ 100689 h 214985"/>
              <a:gd name="connsiteX2" fmla="*/ 177601 w 197769"/>
              <a:gd name="connsiteY2" fmla="*/ 14964 h 214985"/>
              <a:gd name="connsiteX3" fmla="*/ 70445 w 197769"/>
              <a:gd name="connsiteY3" fmla="*/ 5439 h 214985"/>
              <a:gd name="connsiteX4" fmla="*/ 1388 w 197769"/>
              <a:gd name="connsiteY4" fmla="*/ 53064 h 214985"/>
              <a:gd name="connsiteX5" fmla="*/ 15676 w 197769"/>
              <a:gd name="connsiteY5" fmla="*/ 162601 h 214985"/>
              <a:gd name="connsiteX6" fmla="*/ 165694 w 197769"/>
              <a:gd name="connsiteY6" fmla="*/ 212608 h 214985"/>
              <a:gd name="connsiteX0" fmla="*/ 165694 w 197769"/>
              <a:gd name="connsiteY0" fmla="*/ 232223 h 234600"/>
              <a:gd name="connsiteX1" fmla="*/ 196651 w 197769"/>
              <a:gd name="connsiteY1" fmla="*/ 120304 h 234600"/>
              <a:gd name="connsiteX2" fmla="*/ 177601 w 197769"/>
              <a:gd name="connsiteY2" fmla="*/ 34579 h 234600"/>
              <a:gd name="connsiteX3" fmla="*/ 82351 w 197769"/>
              <a:gd name="connsiteY3" fmla="*/ 1241 h 234600"/>
              <a:gd name="connsiteX4" fmla="*/ 1388 w 197769"/>
              <a:gd name="connsiteY4" fmla="*/ 72679 h 234600"/>
              <a:gd name="connsiteX5" fmla="*/ 15676 w 197769"/>
              <a:gd name="connsiteY5" fmla="*/ 182216 h 234600"/>
              <a:gd name="connsiteX6" fmla="*/ 165694 w 197769"/>
              <a:gd name="connsiteY6" fmla="*/ 232223 h 234600"/>
              <a:gd name="connsiteX0" fmla="*/ 159474 w 191549"/>
              <a:gd name="connsiteY0" fmla="*/ 231477 h 233997"/>
              <a:gd name="connsiteX1" fmla="*/ 190431 w 191549"/>
              <a:gd name="connsiteY1" fmla="*/ 119558 h 233997"/>
              <a:gd name="connsiteX2" fmla="*/ 171381 w 191549"/>
              <a:gd name="connsiteY2" fmla="*/ 33833 h 233997"/>
              <a:gd name="connsiteX3" fmla="*/ 76131 w 191549"/>
              <a:gd name="connsiteY3" fmla="*/ 495 h 233997"/>
              <a:gd name="connsiteX4" fmla="*/ 11837 w 191549"/>
              <a:gd name="connsiteY4" fmla="*/ 55264 h 233997"/>
              <a:gd name="connsiteX5" fmla="*/ 9456 w 191549"/>
              <a:gd name="connsiteY5" fmla="*/ 181470 h 233997"/>
              <a:gd name="connsiteX6" fmla="*/ 159474 w 191549"/>
              <a:gd name="connsiteY6" fmla="*/ 231477 h 23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549" h="233997">
                <a:moveTo>
                  <a:pt x="159474" y="231477"/>
                </a:moveTo>
                <a:cubicBezTo>
                  <a:pt x="182493" y="198140"/>
                  <a:pt x="188447" y="152499"/>
                  <a:pt x="190431" y="119558"/>
                </a:cubicBezTo>
                <a:cubicBezTo>
                  <a:pt x="192416" y="86617"/>
                  <a:pt x="194400" y="54470"/>
                  <a:pt x="171381" y="33833"/>
                </a:cubicBezTo>
                <a:cubicBezTo>
                  <a:pt x="148362" y="13196"/>
                  <a:pt x="102722" y="-3077"/>
                  <a:pt x="76131" y="495"/>
                </a:cubicBezTo>
                <a:cubicBezTo>
                  <a:pt x="49540" y="4067"/>
                  <a:pt x="21362" y="22720"/>
                  <a:pt x="11837" y="55264"/>
                </a:cubicBezTo>
                <a:cubicBezTo>
                  <a:pt x="16600" y="91776"/>
                  <a:pt x="-15150" y="152101"/>
                  <a:pt x="9456" y="181470"/>
                </a:cubicBezTo>
                <a:cubicBezTo>
                  <a:pt x="34062" y="210839"/>
                  <a:pt x="126930" y="243383"/>
                  <a:pt x="159474" y="231477"/>
                </a:cubicBezTo>
                <a:close/>
              </a:path>
            </a:pathLst>
          </a:custGeom>
          <a:solidFill>
            <a:srgbClr val="1A1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2398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9 American Colony Matson additional\Matson15k1\Life and customs\Fishermen pulling in dragnet with fish near Haifa, mat153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988"/>
            <a:ext cx="9144000" cy="68024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Fishermen pulling in dragnet with fish near Haifa</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 by having the same mind, having the same love, united in spirit, of one mind</a:t>
            </a:r>
          </a:p>
        </p:txBody>
      </p:sp>
    </p:spTree>
    <p:extLst>
      <p:ext uri="{BB962C8B-B14F-4D97-AF65-F5344CB8AC3E}">
        <p14:creationId xmlns:p14="http://schemas.microsoft.com/office/powerpoint/2010/main" val="22424475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5/52/Terracotta_Panathenaic_prize_amphora_MET_DP245713.jpg/1024px-Terracotta_Panathenaic_prize_amphora_MET_DP245713.jpg"/>
          <p:cNvPicPr>
            <a:picLocks noChangeAspect="1" noChangeArrowheads="1"/>
          </p:cNvPicPr>
          <p:nvPr/>
        </p:nvPicPr>
        <p:blipFill rotWithShape="1">
          <a:blip r:embed="rId3">
            <a:extLst>
              <a:ext uri="{28A0092B-C50C-407E-A947-70E740481C1C}">
                <a14:useLocalDpi xmlns:a14="http://schemas.microsoft.com/office/drawing/2010/main" val="0"/>
              </a:ext>
            </a:extLst>
          </a:blip>
          <a:srcRect b="2809"/>
          <a:stretch/>
        </p:blipFill>
        <p:spPr bwMode="auto">
          <a:xfrm>
            <a:off x="0" y="19878"/>
            <a:ext cx="9162901" cy="667909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Terracotta Panathenaic prize amphora, circa 530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
        <p:nvSpPr>
          <p:cNvPr id="5" name="Freeform 4"/>
          <p:cNvSpPr/>
          <p:nvPr/>
        </p:nvSpPr>
        <p:spPr>
          <a:xfrm>
            <a:off x="4317206" y="3764756"/>
            <a:ext cx="238125" cy="204787"/>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204787">
                <a:moveTo>
                  <a:pt x="66676" y="0"/>
                </a:moveTo>
                <a:lnTo>
                  <a:pt x="50007" y="100012"/>
                </a:lnTo>
                <a:lnTo>
                  <a:pt x="0" y="192881"/>
                </a:lnTo>
                <a:lnTo>
                  <a:pt x="71438" y="204787"/>
                </a:lnTo>
                <a:lnTo>
                  <a:pt x="238125" y="57149"/>
                </a:lnTo>
                <a:lnTo>
                  <a:pt x="66676"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3649769" y="3569495"/>
            <a:ext cx="141181" cy="195262"/>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38101 w 238125"/>
              <a:gd name="connsiteY1" fmla="*/ 9763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85726 w 238125"/>
              <a:gd name="connsiteY0" fmla="*/ 0 h 195262"/>
              <a:gd name="connsiteX1" fmla="*/ 38101 w 238125"/>
              <a:gd name="connsiteY1" fmla="*/ 88105 h 195262"/>
              <a:gd name="connsiteX2" fmla="*/ 0 w 238125"/>
              <a:gd name="connsiteY2" fmla="*/ 183356 h 195262"/>
              <a:gd name="connsiteX3" fmla="*/ 71438 w 238125"/>
              <a:gd name="connsiteY3" fmla="*/ 195262 h 195262"/>
              <a:gd name="connsiteX4" fmla="*/ 238125 w 238125"/>
              <a:gd name="connsiteY4" fmla="*/ 47624 h 195262"/>
              <a:gd name="connsiteX5" fmla="*/ 85726 w 238125"/>
              <a:gd name="connsiteY5" fmla="*/ 0 h 195262"/>
              <a:gd name="connsiteX0" fmla="*/ 85726 w 159544"/>
              <a:gd name="connsiteY0" fmla="*/ 0 h 195262"/>
              <a:gd name="connsiteX1" fmla="*/ 38101 w 159544"/>
              <a:gd name="connsiteY1" fmla="*/ 88105 h 195262"/>
              <a:gd name="connsiteX2" fmla="*/ 0 w 159544"/>
              <a:gd name="connsiteY2" fmla="*/ 183356 h 195262"/>
              <a:gd name="connsiteX3" fmla="*/ 71438 w 159544"/>
              <a:gd name="connsiteY3" fmla="*/ 195262 h 195262"/>
              <a:gd name="connsiteX4" fmla="*/ 159544 w 159544"/>
              <a:gd name="connsiteY4" fmla="*/ 35718 h 195262"/>
              <a:gd name="connsiteX5" fmla="*/ 85726 w 159544"/>
              <a:gd name="connsiteY5" fmla="*/ 0 h 195262"/>
              <a:gd name="connsiteX0" fmla="*/ 64295 w 138113"/>
              <a:gd name="connsiteY0" fmla="*/ 0 h 195262"/>
              <a:gd name="connsiteX1" fmla="*/ 16670 w 138113"/>
              <a:gd name="connsiteY1" fmla="*/ 88105 h 195262"/>
              <a:gd name="connsiteX2" fmla="*/ 0 w 138113"/>
              <a:gd name="connsiteY2" fmla="*/ 188118 h 195262"/>
              <a:gd name="connsiteX3" fmla="*/ 50007 w 138113"/>
              <a:gd name="connsiteY3" fmla="*/ 195262 h 195262"/>
              <a:gd name="connsiteX4" fmla="*/ 138113 w 138113"/>
              <a:gd name="connsiteY4" fmla="*/ 35718 h 195262"/>
              <a:gd name="connsiteX5" fmla="*/ 64295 w 138113"/>
              <a:gd name="connsiteY5" fmla="*/ 0 h 195262"/>
              <a:gd name="connsiteX0" fmla="*/ 67363 w 141181"/>
              <a:gd name="connsiteY0" fmla="*/ 0 h 195262"/>
              <a:gd name="connsiteX1" fmla="*/ 19738 w 141181"/>
              <a:gd name="connsiteY1" fmla="*/ 88105 h 195262"/>
              <a:gd name="connsiteX2" fmla="*/ 3068 w 141181"/>
              <a:gd name="connsiteY2" fmla="*/ 188118 h 195262"/>
              <a:gd name="connsiteX3" fmla="*/ 53075 w 141181"/>
              <a:gd name="connsiteY3" fmla="*/ 195262 h 195262"/>
              <a:gd name="connsiteX4" fmla="*/ 141181 w 141181"/>
              <a:gd name="connsiteY4" fmla="*/ 35718 h 195262"/>
              <a:gd name="connsiteX5" fmla="*/ 67363 w 141181"/>
              <a:gd name="connsiteY5" fmla="*/ 0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81" h="195262">
                <a:moveTo>
                  <a:pt x="67363" y="0"/>
                </a:moveTo>
                <a:lnTo>
                  <a:pt x="19738" y="88105"/>
                </a:lnTo>
                <a:cubicBezTo>
                  <a:pt x="14181" y="121443"/>
                  <a:pt x="-8044" y="126205"/>
                  <a:pt x="3068" y="188118"/>
                </a:cubicBezTo>
                <a:lnTo>
                  <a:pt x="53075" y="195262"/>
                </a:lnTo>
                <a:lnTo>
                  <a:pt x="141181" y="35718"/>
                </a:lnTo>
                <a:lnTo>
                  <a:pt x="67363"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560217" y="3736180"/>
            <a:ext cx="92868" cy="180975"/>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52388 w 238125"/>
              <a:gd name="connsiteY1" fmla="*/ 4048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50007 w 221456"/>
              <a:gd name="connsiteY0" fmla="*/ 0 h 204787"/>
              <a:gd name="connsiteX1" fmla="*/ 35719 w 221456"/>
              <a:gd name="connsiteY1" fmla="*/ 40480 h 204787"/>
              <a:gd name="connsiteX2" fmla="*/ 0 w 221456"/>
              <a:gd name="connsiteY2" fmla="*/ 192881 h 204787"/>
              <a:gd name="connsiteX3" fmla="*/ 54769 w 221456"/>
              <a:gd name="connsiteY3" fmla="*/ 204787 h 204787"/>
              <a:gd name="connsiteX4" fmla="*/ 221456 w 221456"/>
              <a:gd name="connsiteY4" fmla="*/ 57149 h 204787"/>
              <a:gd name="connsiteX5" fmla="*/ 50007 w 221456"/>
              <a:gd name="connsiteY5" fmla="*/ 0 h 204787"/>
              <a:gd name="connsiteX0" fmla="*/ 50007 w 116681"/>
              <a:gd name="connsiteY0" fmla="*/ 0 h 204787"/>
              <a:gd name="connsiteX1" fmla="*/ 35719 w 116681"/>
              <a:gd name="connsiteY1" fmla="*/ 40480 h 204787"/>
              <a:gd name="connsiteX2" fmla="*/ 0 w 116681"/>
              <a:gd name="connsiteY2" fmla="*/ 192881 h 204787"/>
              <a:gd name="connsiteX3" fmla="*/ 54769 w 116681"/>
              <a:gd name="connsiteY3" fmla="*/ 204787 h 204787"/>
              <a:gd name="connsiteX4" fmla="*/ 116681 w 116681"/>
              <a:gd name="connsiteY4" fmla="*/ 83342 h 204787"/>
              <a:gd name="connsiteX5" fmla="*/ 50007 w 116681"/>
              <a:gd name="connsiteY5" fmla="*/ 0 h 204787"/>
              <a:gd name="connsiteX0" fmla="*/ 50007 w 104774"/>
              <a:gd name="connsiteY0" fmla="*/ 0 h 204787"/>
              <a:gd name="connsiteX1" fmla="*/ 35719 w 104774"/>
              <a:gd name="connsiteY1" fmla="*/ 40480 h 204787"/>
              <a:gd name="connsiteX2" fmla="*/ 0 w 104774"/>
              <a:gd name="connsiteY2" fmla="*/ 192881 h 204787"/>
              <a:gd name="connsiteX3" fmla="*/ 54769 w 104774"/>
              <a:gd name="connsiteY3" fmla="*/ 204787 h 204787"/>
              <a:gd name="connsiteX4" fmla="*/ 104774 w 104774"/>
              <a:gd name="connsiteY4" fmla="*/ 83342 h 204787"/>
              <a:gd name="connsiteX5" fmla="*/ 50007 w 104774"/>
              <a:gd name="connsiteY5" fmla="*/ 0 h 204787"/>
              <a:gd name="connsiteX0" fmla="*/ 50007 w 104774"/>
              <a:gd name="connsiteY0" fmla="*/ 0 h 192881"/>
              <a:gd name="connsiteX1" fmla="*/ 35719 w 104774"/>
              <a:gd name="connsiteY1" fmla="*/ 40480 h 192881"/>
              <a:gd name="connsiteX2" fmla="*/ 0 w 104774"/>
              <a:gd name="connsiteY2" fmla="*/ 192881 h 192881"/>
              <a:gd name="connsiteX3" fmla="*/ 66675 w 104774"/>
              <a:gd name="connsiteY3" fmla="*/ 180975 h 192881"/>
              <a:gd name="connsiteX4" fmla="*/ 104774 w 104774"/>
              <a:gd name="connsiteY4" fmla="*/ 83342 h 192881"/>
              <a:gd name="connsiteX5" fmla="*/ 50007 w 104774"/>
              <a:gd name="connsiteY5" fmla="*/ 0 h 192881"/>
              <a:gd name="connsiteX0" fmla="*/ 38101 w 92868"/>
              <a:gd name="connsiteY0" fmla="*/ 0 h 180975"/>
              <a:gd name="connsiteX1" fmla="*/ 23813 w 92868"/>
              <a:gd name="connsiteY1" fmla="*/ 40480 h 180975"/>
              <a:gd name="connsiteX2" fmla="*/ 0 w 92868"/>
              <a:gd name="connsiteY2" fmla="*/ 150019 h 180975"/>
              <a:gd name="connsiteX3" fmla="*/ 54769 w 92868"/>
              <a:gd name="connsiteY3" fmla="*/ 180975 h 180975"/>
              <a:gd name="connsiteX4" fmla="*/ 92868 w 92868"/>
              <a:gd name="connsiteY4" fmla="*/ 83342 h 180975"/>
              <a:gd name="connsiteX5" fmla="*/ 38101 w 92868"/>
              <a:gd name="connsiteY5" fmla="*/ 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68" h="180975">
                <a:moveTo>
                  <a:pt x="38101" y="0"/>
                </a:moveTo>
                <a:lnTo>
                  <a:pt x="23813" y="40480"/>
                </a:lnTo>
                <a:lnTo>
                  <a:pt x="0" y="150019"/>
                </a:lnTo>
                <a:lnTo>
                  <a:pt x="54769" y="180975"/>
                </a:lnTo>
                <a:lnTo>
                  <a:pt x="92868" y="83342"/>
                </a:lnTo>
                <a:lnTo>
                  <a:pt x="38101"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6853237" y="3488531"/>
            <a:ext cx="138111" cy="202406"/>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52388 w 238125"/>
              <a:gd name="connsiteY1" fmla="*/ 4048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50007 w 221456"/>
              <a:gd name="connsiteY0" fmla="*/ 0 h 204787"/>
              <a:gd name="connsiteX1" fmla="*/ 35719 w 221456"/>
              <a:gd name="connsiteY1" fmla="*/ 40480 h 204787"/>
              <a:gd name="connsiteX2" fmla="*/ 0 w 221456"/>
              <a:gd name="connsiteY2" fmla="*/ 192881 h 204787"/>
              <a:gd name="connsiteX3" fmla="*/ 54769 w 221456"/>
              <a:gd name="connsiteY3" fmla="*/ 204787 h 204787"/>
              <a:gd name="connsiteX4" fmla="*/ 221456 w 221456"/>
              <a:gd name="connsiteY4" fmla="*/ 57149 h 204787"/>
              <a:gd name="connsiteX5" fmla="*/ 50007 w 221456"/>
              <a:gd name="connsiteY5" fmla="*/ 0 h 204787"/>
              <a:gd name="connsiteX0" fmla="*/ 50007 w 116681"/>
              <a:gd name="connsiteY0" fmla="*/ 0 h 204787"/>
              <a:gd name="connsiteX1" fmla="*/ 35719 w 116681"/>
              <a:gd name="connsiteY1" fmla="*/ 40480 h 204787"/>
              <a:gd name="connsiteX2" fmla="*/ 0 w 116681"/>
              <a:gd name="connsiteY2" fmla="*/ 192881 h 204787"/>
              <a:gd name="connsiteX3" fmla="*/ 54769 w 116681"/>
              <a:gd name="connsiteY3" fmla="*/ 204787 h 204787"/>
              <a:gd name="connsiteX4" fmla="*/ 116681 w 116681"/>
              <a:gd name="connsiteY4" fmla="*/ 83342 h 204787"/>
              <a:gd name="connsiteX5" fmla="*/ 50007 w 116681"/>
              <a:gd name="connsiteY5" fmla="*/ 0 h 204787"/>
              <a:gd name="connsiteX0" fmla="*/ 50007 w 104774"/>
              <a:gd name="connsiteY0" fmla="*/ 0 h 204787"/>
              <a:gd name="connsiteX1" fmla="*/ 35719 w 104774"/>
              <a:gd name="connsiteY1" fmla="*/ 40480 h 204787"/>
              <a:gd name="connsiteX2" fmla="*/ 0 w 104774"/>
              <a:gd name="connsiteY2" fmla="*/ 192881 h 204787"/>
              <a:gd name="connsiteX3" fmla="*/ 54769 w 104774"/>
              <a:gd name="connsiteY3" fmla="*/ 204787 h 204787"/>
              <a:gd name="connsiteX4" fmla="*/ 104774 w 104774"/>
              <a:gd name="connsiteY4" fmla="*/ 83342 h 204787"/>
              <a:gd name="connsiteX5" fmla="*/ 50007 w 104774"/>
              <a:gd name="connsiteY5" fmla="*/ 0 h 204787"/>
              <a:gd name="connsiteX0" fmla="*/ 50007 w 104774"/>
              <a:gd name="connsiteY0" fmla="*/ 0 h 192881"/>
              <a:gd name="connsiteX1" fmla="*/ 35719 w 104774"/>
              <a:gd name="connsiteY1" fmla="*/ 40480 h 192881"/>
              <a:gd name="connsiteX2" fmla="*/ 0 w 104774"/>
              <a:gd name="connsiteY2" fmla="*/ 192881 h 192881"/>
              <a:gd name="connsiteX3" fmla="*/ 66675 w 104774"/>
              <a:gd name="connsiteY3" fmla="*/ 180975 h 192881"/>
              <a:gd name="connsiteX4" fmla="*/ 104774 w 104774"/>
              <a:gd name="connsiteY4" fmla="*/ 83342 h 192881"/>
              <a:gd name="connsiteX5" fmla="*/ 50007 w 104774"/>
              <a:gd name="connsiteY5" fmla="*/ 0 h 192881"/>
              <a:gd name="connsiteX0" fmla="*/ 38101 w 92868"/>
              <a:gd name="connsiteY0" fmla="*/ 0 h 180975"/>
              <a:gd name="connsiteX1" fmla="*/ 23813 w 92868"/>
              <a:gd name="connsiteY1" fmla="*/ 40480 h 180975"/>
              <a:gd name="connsiteX2" fmla="*/ 0 w 92868"/>
              <a:gd name="connsiteY2" fmla="*/ 150019 h 180975"/>
              <a:gd name="connsiteX3" fmla="*/ 54769 w 92868"/>
              <a:gd name="connsiteY3" fmla="*/ 180975 h 180975"/>
              <a:gd name="connsiteX4" fmla="*/ 92868 w 92868"/>
              <a:gd name="connsiteY4" fmla="*/ 83342 h 180975"/>
              <a:gd name="connsiteX5" fmla="*/ 38101 w 92868"/>
              <a:gd name="connsiteY5" fmla="*/ 0 h 180975"/>
              <a:gd name="connsiteX0" fmla="*/ 38101 w 150018"/>
              <a:gd name="connsiteY0" fmla="*/ 0 h 180975"/>
              <a:gd name="connsiteX1" fmla="*/ 23813 w 150018"/>
              <a:gd name="connsiteY1" fmla="*/ 40480 h 180975"/>
              <a:gd name="connsiteX2" fmla="*/ 0 w 150018"/>
              <a:gd name="connsiteY2" fmla="*/ 150019 h 180975"/>
              <a:gd name="connsiteX3" fmla="*/ 54769 w 150018"/>
              <a:gd name="connsiteY3" fmla="*/ 180975 h 180975"/>
              <a:gd name="connsiteX4" fmla="*/ 150018 w 150018"/>
              <a:gd name="connsiteY4" fmla="*/ 66673 h 180975"/>
              <a:gd name="connsiteX5" fmla="*/ 38101 w 150018"/>
              <a:gd name="connsiteY5" fmla="*/ 0 h 180975"/>
              <a:gd name="connsiteX0" fmla="*/ 38101 w 150018"/>
              <a:gd name="connsiteY0" fmla="*/ 0 h 178594"/>
              <a:gd name="connsiteX1" fmla="*/ 23813 w 150018"/>
              <a:gd name="connsiteY1" fmla="*/ 40480 h 178594"/>
              <a:gd name="connsiteX2" fmla="*/ 0 w 150018"/>
              <a:gd name="connsiteY2" fmla="*/ 150019 h 178594"/>
              <a:gd name="connsiteX3" fmla="*/ 64294 w 150018"/>
              <a:gd name="connsiteY3" fmla="*/ 178594 h 178594"/>
              <a:gd name="connsiteX4" fmla="*/ 150018 w 150018"/>
              <a:gd name="connsiteY4" fmla="*/ 66673 h 178594"/>
              <a:gd name="connsiteX5" fmla="*/ 38101 w 150018"/>
              <a:gd name="connsiteY5" fmla="*/ 0 h 178594"/>
              <a:gd name="connsiteX0" fmla="*/ 26194 w 138111"/>
              <a:gd name="connsiteY0" fmla="*/ 0 h 202406"/>
              <a:gd name="connsiteX1" fmla="*/ 11906 w 138111"/>
              <a:gd name="connsiteY1" fmla="*/ 40480 h 202406"/>
              <a:gd name="connsiteX2" fmla="*/ 0 w 138111"/>
              <a:gd name="connsiteY2" fmla="*/ 202406 h 202406"/>
              <a:gd name="connsiteX3" fmla="*/ 52387 w 138111"/>
              <a:gd name="connsiteY3" fmla="*/ 178594 h 202406"/>
              <a:gd name="connsiteX4" fmla="*/ 138111 w 138111"/>
              <a:gd name="connsiteY4" fmla="*/ 66673 h 202406"/>
              <a:gd name="connsiteX5" fmla="*/ 26194 w 138111"/>
              <a:gd name="connsiteY5" fmla="*/ 0 h 202406"/>
              <a:gd name="connsiteX0" fmla="*/ 26194 w 138111"/>
              <a:gd name="connsiteY0" fmla="*/ 0 h 202406"/>
              <a:gd name="connsiteX1" fmla="*/ 2381 w 138111"/>
              <a:gd name="connsiteY1" fmla="*/ 76199 h 202406"/>
              <a:gd name="connsiteX2" fmla="*/ 0 w 138111"/>
              <a:gd name="connsiteY2" fmla="*/ 202406 h 202406"/>
              <a:gd name="connsiteX3" fmla="*/ 52387 w 138111"/>
              <a:gd name="connsiteY3" fmla="*/ 178594 h 202406"/>
              <a:gd name="connsiteX4" fmla="*/ 138111 w 138111"/>
              <a:gd name="connsiteY4" fmla="*/ 66673 h 202406"/>
              <a:gd name="connsiteX5" fmla="*/ 26194 w 138111"/>
              <a:gd name="connsiteY5" fmla="*/ 0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111" h="202406">
                <a:moveTo>
                  <a:pt x="26194" y="0"/>
                </a:moveTo>
                <a:lnTo>
                  <a:pt x="2381" y="76199"/>
                </a:lnTo>
                <a:cubicBezTo>
                  <a:pt x="1587" y="118268"/>
                  <a:pt x="794" y="160337"/>
                  <a:pt x="0" y="202406"/>
                </a:cubicBezTo>
                <a:lnTo>
                  <a:pt x="52387" y="178594"/>
                </a:lnTo>
                <a:lnTo>
                  <a:pt x="138111" y="66673"/>
                </a:lnTo>
                <a:lnTo>
                  <a:pt x="26194"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34963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Starting line at the racecourse at Corinth</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pic>
        <p:nvPicPr>
          <p:cNvPr id="12290" name="Picture 2" descr="C:\Users\Kris\Documents\Bolen\04 0Adds 2012\Clutterham\11 Greece\Corinth\Corinth racecourse starting line, jc0111152415.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0335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1b PLBL, PCB size\11 Greece\Epidaurus\Epidaurus stadium, tb0509030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Stadium at Epidaurus</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53118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“Roman soldiers” running in the hippodrome at Gerasa</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pic>
        <p:nvPicPr>
          <p:cNvPr id="6" name="Picture 5" descr="A group of people walking in the snow&#10;&#10;Description automatically generated">
            <a:extLst>
              <a:ext uri="{FF2B5EF4-FFF2-40B4-BE49-F238E27FC236}">
                <a16:creationId xmlns:a16="http://schemas.microsoft.com/office/drawing/2014/main" id="{10DE78EF-1920-4F4D-9C05-9F6DFE177F51}"/>
              </a:ext>
            </a:extLst>
          </p:cNvPr>
          <p:cNvPicPr>
            <a:picLocks noChangeAspect="1"/>
          </p:cNvPicPr>
          <p:nvPr/>
        </p:nvPicPr>
        <p:blipFill rotWithShape="1">
          <a:blip r:embed="rId3">
            <a:extLst>
              <a:ext uri="{28A0092B-C50C-407E-A947-70E740481C1C}">
                <a14:useLocalDpi xmlns:a14="http://schemas.microsoft.com/office/drawing/2010/main" val="0"/>
              </a:ext>
            </a:extLst>
          </a:blip>
          <a:srcRect r="1297"/>
          <a:stretch/>
        </p:blipFill>
        <p:spPr>
          <a:xfrm>
            <a:off x="-1" y="369332"/>
            <a:ext cx="9144001" cy="6150340"/>
          </a:xfrm>
          <a:prstGeom prst="rect">
            <a:avLst/>
          </a:prstGeom>
        </p:spPr>
      </p:pic>
    </p:spTree>
    <p:extLst>
      <p:ext uri="{BB962C8B-B14F-4D97-AF65-F5344CB8AC3E}">
        <p14:creationId xmlns:p14="http://schemas.microsoft.com/office/powerpoint/2010/main" val="9014639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04 0Adds 2012\07 Egypt\Egyptian Museum in Cairo\Thebes, carpenters with tools, late 11th-early 12th dynasty, adr1603195082.jpg"/>
          <p:cNvPicPr>
            <a:picLocks noChangeAspect="1" noChangeArrowheads="1"/>
          </p:cNvPicPr>
          <p:nvPr/>
        </p:nvPicPr>
        <p:blipFill rotWithShape="1">
          <a:blip r:embed="rId3">
            <a:extLst>
              <a:ext uri="{28A0092B-C50C-407E-A947-70E740481C1C}">
                <a14:useLocalDpi xmlns:a14="http://schemas.microsoft.com/office/drawing/2010/main" val="0"/>
              </a:ext>
            </a:extLst>
          </a:blip>
          <a:srcRect r="6484"/>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2EAD5340-EE54-446E-92C0-69AA694A19F7}"/>
              </a:ext>
            </a:extLst>
          </p:cNvPr>
          <p:cNvSpPr>
            <a:spLocks noGrp="1"/>
          </p:cNvSpPr>
          <p:nvPr>
            <p:ph type="body" sz="quarter" idx="10"/>
          </p:nvPr>
        </p:nvSpPr>
        <p:spPr/>
        <p:txBody>
          <a:bodyPr/>
          <a:lstStyle/>
          <a:p>
            <a:r>
              <a:rPr lang="en-US" dirty="0"/>
              <a:t>Workers in a carpentry shop, from Thebes, Egypt, circa 1950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35989103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herd of sheep in a dirt field&#10;&#10;Description automatically generated">
            <a:extLst>
              <a:ext uri="{FF2B5EF4-FFF2-40B4-BE49-F238E27FC236}">
                <a16:creationId xmlns:a16="http://schemas.microsoft.com/office/drawing/2014/main" id="{16B94174-7613-254A-8EA1-A259A0BD6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850"/>
            <a:ext cx="9144000" cy="6464300"/>
          </a:xfrm>
          <a:prstGeom prst="rect">
            <a:avLst/>
          </a:prstGeom>
        </p:spPr>
      </p:pic>
      <p:sp>
        <p:nvSpPr>
          <p:cNvPr id="3" name="Text Placeholder 2"/>
          <p:cNvSpPr>
            <a:spLocks noGrp="1"/>
          </p:cNvSpPr>
          <p:nvPr>
            <p:ph type="body" sz="quarter" idx="10"/>
          </p:nvPr>
        </p:nvSpPr>
        <p:spPr/>
        <p:txBody>
          <a:bodyPr/>
          <a:lstStyle/>
          <a:p>
            <a:r>
              <a:rPr lang="en-US" dirty="0"/>
              <a:t>Workers digging out rock and making a terrace in Abu Ghosh</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1047547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rick, stone&#10;&#10;Description automatically generated">
            <a:extLst>
              <a:ext uri="{FF2B5EF4-FFF2-40B4-BE49-F238E27FC236}">
                <a16:creationId xmlns:a16="http://schemas.microsoft.com/office/drawing/2014/main" id="{D2CF6F5A-D988-4B85-80C1-98831C4EE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3" name="Text Placeholder 2"/>
          <p:cNvSpPr>
            <a:spLocks noGrp="1"/>
          </p:cNvSpPr>
          <p:nvPr>
            <p:ph type="body" sz="quarter" idx="10"/>
          </p:nvPr>
        </p:nvSpPr>
        <p:spPr/>
        <p:txBody>
          <a:bodyPr/>
          <a:lstStyle/>
          <a:p>
            <a:r>
              <a:rPr lang="en-US" dirty="0"/>
              <a:t>Construction workers carrying stones, from Tell el-Amarna, reign of Akhenaten, 14th century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0344386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on a boat&#10;&#10;Description automatically generated">
            <a:extLst>
              <a:ext uri="{FF2B5EF4-FFF2-40B4-BE49-F238E27FC236}">
                <a16:creationId xmlns:a16="http://schemas.microsoft.com/office/drawing/2014/main" id="{64643C3C-E8EA-414E-A0E7-3CDFFAA59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Bedouin woman weaving papyrus mats</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24678253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itting on a bench&#10;&#10;Description automatically generated">
            <a:extLst>
              <a:ext uri="{FF2B5EF4-FFF2-40B4-BE49-F238E27FC236}">
                <a16:creationId xmlns:a16="http://schemas.microsoft.com/office/drawing/2014/main" id="{72370098-E3B6-FE47-AF0E-3B60C471C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4150"/>
            <a:ext cx="9144000" cy="6489700"/>
          </a:xfrm>
          <a:prstGeom prst="rect">
            <a:avLst/>
          </a:prstGeom>
        </p:spPr>
      </p:pic>
      <p:sp>
        <p:nvSpPr>
          <p:cNvPr id="3" name="Text Placeholder 2"/>
          <p:cNvSpPr>
            <a:spLocks noGrp="1"/>
          </p:cNvSpPr>
          <p:nvPr>
            <p:ph type="body" sz="quarter" idx="10"/>
          </p:nvPr>
        </p:nvSpPr>
        <p:spPr/>
        <p:txBody>
          <a:bodyPr/>
          <a:lstStyle/>
          <a:p>
            <a:r>
              <a:rPr lang="en-US" dirty="0"/>
              <a:t>Bedouin women weaving</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25366128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wall, counter&#10;&#10;Description automatically generated">
            <a:extLst>
              <a:ext uri="{FF2B5EF4-FFF2-40B4-BE49-F238E27FC236}">
                <a16:creationId xmlns:a16="http://schemas.microsoft.com/office/drawing/2014/main" id="{503AA282-422E-074A-BEEB-99016CB97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050" y="0"/>
            <a:ext cx="4533900" cy="6858000"/>
          </a:xfrm>
          <a:prstGeom prst="rect">
            <a:avLst/>
          </a:prstGeom>
        </p:spPr>
      </p:pic>
      <p:sp>
        <p:nvSpPr>
          <p:cNvPr id="3" name="Text Placeholder 2"/>
          <p:cNvSpPr>
            <a:spLocks noGrp="1"/>
          </p:cNvSpPr>
          <p:nvPr>
            <p:ph type="body" sz="quarter" idx="10"/>
          </p:nvPr>
        </p:nvSpPr>
        <p:spPr/>
        <p:txBody>
          <a:bodyPr/>
          <a:lstStyle/>
          <a:p>
            <a:r>
              <a:rPr lang="en-US" dirty="0"/>
              <a:t>Attic black-figure oil flask with women spinning and weaving wool, circa 550–530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189463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215BA-D57C-4297-8E04-BD29AE1ADB39}"/>
              </a:ext>
            </a:extLst>
          </p:cNvPr>
          <p:cNvSpPr>
            <a:spLocks noGrp="1"/>
          </p:cNvSpPr>
          <p:nvPr>
            <p:ph type="body" sz="quarter" idx="10"/>
          </p:nvPr>
        </p:nvSpPr>
        <p:spPr/>
        <p:txBody>
          <a:bodyPr/>
          <a:lstStyle/>
          <a:p>
            <a:r>
              <a:rPr lang="en-US" dirty="0"/>
              <a:t>Column at Corinth mentioning Seneca</a:t>
            </a:r>
          </a:p>
        </p:txBody>
      </p:sp>
      <p:sp>
        <p:nvSpPr>
          <p:cNvPr id="3" name="Text Placeholder 2">
            <a:extLst>
              <a:ext uri="{FF2B5EF4-FFF2-40B4-BE49-F238E27FC236}">
                <a16:creationId xmlns:a16="http://schemas.microsoft.com/office/drawing/2014/main" id="{BF5833C1-602D-4B28-B1D8-70F71046C53B}"/>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1BAA0F17-3529-407A-AC4F-40FC8EBE8985}"/>
              </a:ext>
            </a:extLst>
          </p:cNvPr>
          <p:cNvSpPr>
            <a:spLocks noGrp="1"/>
          </p:cNvSpPr>
          <p:nvPr>
            <p:ph type="title"/>
          </p:nvPr>
        </p:nvSpPr>
        <p:spPr/>
        <p:txBody>
          <a:bodyPr/>
          <a:lstStyle/>
          <a:p>
            <a:r>
              <a:rPr lang="en-US" dirty="0"/>
              <a:t>Fill up my joy by having the same mind, having the same love, united in spirit, of one mind</a:t>
            </a:r>
          </a:p>
        </p:txBody>
      </p:sp>
      <p:pic>
        <p:nvPicPr>
          <p:cNvPr id="6" name="Picture 5">
            <a:extLst>
              <a:ext uri="{FF2B5EF4-FFF2-40B4-BE49-F238E27FC236}">
                <a16:creationId xmlns:a16="http://schemas.microsoft.com/office/drawing/2014/main" id="{F508CF3A-2D21-CB4F-B4DB-A9DFC64BDB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7271882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upload.wikimedia.org/wikipedia/commons/thumb/d/d3/Misfired_clay_lamps_BM_GR1926.2-16.127_n2.jpg/1024px-Misfired_clay_lamps_BM_GR1926.2-16.127_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317" y="139148"/>
            <a:ext cx="8507366" cy="6380524"/>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C13080AF-216D-4BF8-85C6-69CF8B11ABBC}"/>
              </a:ext>
            </a:extLst>
          </p:cNvPr>
          <p:cNvSpPr>
            <a:spLocks noGrp="1"/>
          </p:cNvSpPr>
          <p:nvPr>
            <p:ph type="body" sz="quarter" idx="10"/>
          </p:nvPr>
        </p:nvSpPr>
        <p:spPr/>
        <p:txBody>
          <a:bodyPr/>
          <a:lstStyle/>
          <a:p>
            <a:r>
              <a:rPr lang="en-US" dirty="0"/>
              <a:t>Misfired clay lamps, fused together in the firing kiln, 1st century AD</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620472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Altar at the tabernacle model in </a:t>
            </a:r>
            <a:r>
              <a:rPr lang="en-US" dirty="0" err="1"/>
              <a:t>Timna</a:t>
            </a:r>
            <a:endParaRPr lang="en-US" dirty="0"/>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pic>
        <p:nvPicPr>
          <p:cNvPr id="11" name="Picture 10" descr="A bridge over a sandy beach&#10;&#10;Description automatically generated">
            <a:extLst>
              <a:ext uri="{FF2B5EF4-FFF2-40B4-BE49-F238E27FC236}">
                <a16:creationId xmlns:a16="http://schemas.microsoft.com/office/drawing/2014/main" id="{EAE3D843-5A27-4E41-9D03-2A12197D9E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6669370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Priest at the altar of burnt offering in tabernacle model</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pic>
        <p:nvPicPr>
          <p:cNvPr id="7" name="Picture 6" descr="A picture containing curtain, indoor, person&#10;&#10;Description automatically generated">
            <a:extLst>
              <a:ext uri="{FF2B5EF4-FFF2-40B4-BE49-F238E27FC236}">
                <a16:creationId xmlns:a16="http://schemas.microsoft.com/office/drawing/2014/main" id="{8DAC55FC-3E07-8E46-B19F-E72389BCB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Tree>
    <p:extLst>
      <p:ext uri="{BB962C8B-B14F-4D97-AF65-F5344CB8AC3E}">
        <p14:creationId xmlns:p14="http://schemas.microsoft.com/office/powerpoint/2010/main" val="36657717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Jerusalem temple and the altar</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pic>
        <p:nvPicPr>
          <p:cNvPr id="6" name="Picture 5" descr="A large white building&#10;&#10;Description automatically generated">
            <a:extLst>
              <a:ext uri="{FF2B5EF4-FFF2-40B4-BE49-F238E27FC236}">
                <a16:creationId xmlns:a16="http://schemas.microsoft.com/office/drawing/2014/main" id="{EFDF5095-C517-F74F-B0C0-1EA4CFFF0A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650"/>
            <a:ext cx="9144000" cy="6108700"/>
          </a:xfrm>
          <a:prstGeom prst="rect">
            <a:avLst/>
          </a:prstGeom>
        </p:spPr>
      </p:pic>
    </p:spTree>
    <p:extLst>
      <p:ext uri="{BB962C8B-B14F-4D97-AF65-F5344CB8AC3E}">
        <p14:creationId xmlns:p14="http://schemas.microsoft.com/office/powerpoint/2010/main" val="39793587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 Luwian worshiper pouring a libation to a god, from Arslantepe, 11th–10th centuries BC</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pic>
        <p:nvPicPr>
          <p:cNvPr id="9" name="Picture 8" descr="An old stone building&#10;&#10;Description automatically generated">
            <a:extLst>
              <a:ext uri="{FF2B5EF4-FFF2-40B4-BE49-F238E27FC236}">
                <a16:creationId xmlns:a16="http://schemas.microsoft.com/office/drawing/2014/main" id="{7149272C-9CF9-DB4C-A2EA-3CF9853AD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9620"/>
            <a:ext cx="9144000" cy="5318760"/>
          </a:xfrm>
          <a:prstGeom prst="rect">
            <a:avLst/>
          </a:prstGeom>
        </p:spPr>
      </p:pic>
    </p:spTree>
    <p:extLst>
      <p:ext uri="{BB962C8B-B14F-4D97-AF65-F5344CB8AC3E}">
        <p14:creationId xmlns:p14="http://schemas.microsoft.com/office/powerpoint/2010/main" val="41909100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4545" b="4546"/>
          <a:stretch/>
        </p:blipFill>
        <p:spPr>
          <a:xfrm>
            <a:off x="1778453" y="369332"/>
            <a:ext cx="5587095" cy="6134273"/>
          </a:xfrm>
          <a:prstGeom prst="rect">
            <a:avLst/>
          </a:prstGeom>
        </p:spPr>
      </p:pic>
      <p:sp>
        <p:nvSpPr>
          <p:cNvPr id="2" name="Text Placeholder 1"/>
          <p:cNvSpPr>
            <a:spLocks noGrp="1"/>
          </p:cNvSpPr>
          <p:nvPr>
            <p:ph type="body" sz="quarter" idx="10"/>
          </p:nvPr>
        </p:nvSpPr>
        <p:spPr/>
        <p:txBody>
          <a:bodyPr/>
          <a:lstStyle/>
          <a:p>
            <a:r>
              <a:rPr lang="en-US" dirty="0"/>
              <a:t>Attic lekythos with a woman offering libations, 5th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2620799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Kylix with Apollo crowned with wreath of myrtle-leaves holding lyre, pouring wine libation, 480-470 BC, mjb010917279c.jpg"/>
          <p:cNvPicPr>
            <a:picLocks noChangeAspect="1" noChangeArrowheads="1"/>
          </p:cNvPicPr>
          <p:nvPr/>
        </p:nvPicPr>
        <p:blipFill rotWithShape="1">
          <a:blip r:embed="rId3">
            <a:extLst>
              <a:ext uri="{28A0092B-C50C-407E-A947-70E740481C1C}">
                <a14:useLocalDpi xmlns:a14="http://schemas.microsoft.com/office/drawing/2010/main" val="0"/>
              </a:ext>
            </a:extLst>
          </a:blip>
          <a:srcRect t="1297" b="3461"/>
          <a:stretch/>
        </p:blipFill>
        <p:spPr bwMode="auto">
          <a:xfrm>
            <a:off x="0" y="0"/>
            <a:ext cx="9143998"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Kylix with Apollo holding a lyre and pouring a wine libation, 480–470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501433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PCB size\MET web 2021\Woman or goddess beside altar with phiale libation bowl, 5th c BC, met 25565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154"/>
            <a:ext cx="9144000" cy="67601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Kylix depicting a woman beside an altar with a libation bowl, 5th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2668169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EDBE59-2740-44AF-9B74-13E17383B6C4}"/>
              </a:ext>
            </a:extLst>
          </p:cNvPr>
          <p:cNvPicPr>
            <a:picLocks noChangeAspect="1"/>
          </p:cNvPicPr>
          <p:nvPr/>
        </p:nvPicPr>
        <p:blipFill rotWithShape="1">
          <a:blip r:embed="rId3">
            <a:extLst>
              <a:ext uri="{28A0092B-C50C-407E-A947-70E740481C1C}">
                <a14:useLocalDpi xmlns:a14="http://schemas.microsoft.com/office/drawing/2010/main" val="0"/>
              </a:ext>
            </a:extLst>
          </a:blip>
          <a:srcRect t="5453"/>
          <a:stretch/>
        </p:blipFill>
        <p:spPr>
          <a:xfrm>
            <a:off x="0" y="0"/>
            <a:ext cx="9144000" cy="6605016"/>
          </a:xfrm>
          <a:prstGeom prst="rect">
            <a:avLst/>
          </a:prstGeom>
        </p:spPr>
      </p:pic>
      <p:sp>
        <p:nvSpPr>
          <p:cNvPr id="2" name="Text Placeholder 1"/>
          <p:cNvSpPr>
            <a:spLocks noGrp="1"/>
          </p:cNvSpPr>
          <p:nvPr>
            <p:ph type="body" sz="quarter" idx="10"/>
          </p:nvPr>
        </p:nvSpPr>
        <p:spPr/>
        <p:txBody>
          <a:bodyPr/>
          <a:lstStyle/>
          <a:p>
            <a:r>
              <a:rPr lang="en-US" dirty="0"/>
              <a:t>Bronze </a:t>
            </a:r>
            <a:r>
              <a:rPr lang="en-US" i="1" dirty="0" err="1"/>
              <a:t>patera</a:t>
            </a:r>
            <a:r>
              <a:rPr lang="en-US" dirty="0"/>
              <a:t> from Herculaneum, 1st century AD</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68469799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upload.wikimedia.org/wikipedia/commons/thumb/f/fd/Antike_Fischteller_aus_der_Sammlung_Neumann_035.JPG/1024px-Antike_Fischteller_aus_der_Sammlung_Neumann_0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4590"/>
            <a:ext cx="9144000" cy="653653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Ceramic </a:t>
            </a:r>
            <a:r>
              <a:rPr lang="en-US" i="1" dirty="0" err="1"/>
              <a:t>patera</a:t>
            </a:r>
            <a:r>
              <a:rPr lang="en-US" dirty="0"/>
              <a:t> , circa 4th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4032667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d/df/Paphos_Haus_des_Dionysos_-_Narkissos_2.jpg/1024px-Paphos_Haus_des_Dionysos_-_Narkissos_2.jpg"/>
          <p:cNvPicPr>
            <a:picLocks noChangeAspect="1" noChangeArrowheads="1"/>
          </p:cNvPicPr>
          <p:nvPr/>
        </p:nvPicPr>
        <p:blipFill rotWithShape="1">
          <a:blip r:embed="rId3">
            <a:extLst>
              <a:ext uri="{28A0092B-C50C-407E-A947-70E740481C1C}">
                <a14:useLocalDpi xmlns:a14="http://schemas.microsoft.com/office/drawing/2010/main" val="0"/>
              </a:ext>
            </a:extLst>
          </a:blip>
          <a:srcRect r="6323"/>
          <a:stretch/>
        </p:blipFill>
        <p:spPr bwMode="auto">
          <a:xfrm>
            <a:off x="7087" y="248314"/>
            <a:ext cx="9136913" cy="65246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Floor mosaic of Narcissus admiring his reflection, from Paphos, Cyprus, 2nd century AD</a:t>
            </a:r>
          </a:p>
        </p:txBody>
      </p:sp>
      <p:sp>
        <p:nvSpPr>
          <p:cNvPr id="8" name="Text Placeholder 2"/>
          <p:cNvSpPr>
            <a:spLocks noGrp="1"/>
          </p:cNvSpPr>
          <p:nvPr>
            <p:ph type="body" sz="quarter" idx="12"/>
          </p:nvPr>
        </p:nvSpPr>
        <p:spPr/>
        <p:txBody>
          <a:bodyPr/>
          <a:lstStyle/>
          <a:p>
            <a:r>
              <a:rPr lang="en-US" dirty="0"/>
              <a:t>2:3</a:t>
            </a:r>
          </a:p>
        </p:txBody>
      </p:sp>
      <p:sp>
        <p:nvSpPr>
          <p:cNvPr id="9" name="Title 3"/>
          <p:cNvSpPr>
            <a:spLocks noGrp="1"/>
          </p:cNvSpPr>
          <p:nvPr>
            <p:ph type="title"/>
          </p:nvPr>
        </p:nvSpPr>
        <p:spPr/>
        <p:txBody>
          <a:bodyPr/>
          <a:lstStyle/>
          <a:p>
            <a:r>
              <a:rPr lang="en-US" dirty="0"/>
              <a:t>Do nothing from selfishness or empty conceit</a:t>
            </a:r>
          </a:p>
        </p:txBody>
      </p:sp>
    </p:spTree>
    <p:extLst>
      <p:ext uri="{BB962C8B-B14F-4D97-AF65-F5344CB8AC3E}">
        <p14:creationId xmlns:p14="http://schemas.microsoft.com/office/powerpoint/2010/main" val="27412456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sp>
        <p:nvSpPr>
          <p:cNvPr id="2" name="Text Placeholder 1"/>
          <p:cNvSpPr>
            <a:spLocks noGrp="1"/>
          </p:cNvSpPr>
          <p:nvPr>
            <p:ph type="body" sz="quarter" idx="10"/>
          </p:nvPr>
        </p:nvSpPr>
        <p:spPr/>
        <p:txBody>
          <a:bodyPr/>
          <a:lstStyle/>
          <a:p>
            <a:r>
              <a:rPr lang="en-US" dirty="0"/>
              <a:t>Altar from the agora of Athens, 194 BC</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777774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up, table, indoor, container&#10;&#10;Description automatically generated">
            <a:extLst>
              <a:ext uri="{FF2B5EF4-FFF2-40B4-BE49-F238E27FC236}">
                <a16:creationId xmlns:a16="http://schemas.microsoft.com/office/drawing/2014/main" id="{EF774E97-F90E-48B2-A618-9043F02B5D92}"/>
              </a:ext>
            </a:extLst>
          </p:cNvPr>
          <p:cNvPicPr>
            <a:picLocks noChangeAspect="1"/>
          </p:cNvPicPr>
          <p:nvPr/>
        </p:nvPicPr>
        <p:blipFill rotWithShape="1">
          <a:blip r:embed="rId3">
            <a:extLst>
              <a:ext uri="{28A0092B-C50C-407E-A947-70E740481C1C}">
                <a14:useLocalDpi xmlns:a14="http://schemas.microsoft.com/office/drawing/2010/main" val="0"/>
              </a:ext>
            </a:extLst>
          </a:blip>
          <a:srcRect t="5748" b="6695"/>
          <a:stretch/>
        </p:blipFill>
        <p:spPr>
          <a:xfrm>
            <a:off x="1214438" y="0"/>
            <a:ext cx="6715124" cy="6858000"/>
          </a:xfrm>
          <a:prstGeom prst="rect">
            <a:avLst/>
          </a:prstGeom>
        </p:spPr>
      </p:pic>
      <p:sp>
        <p:nvSpPr>
          <p:cNvPr id="3" name="Text Placeholder 2"/>
          <p:cNvSpPr>
            <a:spLocks noGrp="1"/>
          </p:cNvSpPr>
          <p:nvPr>
            <p:ph type="body" sz="quarter" idx="10"/>
          </p:nvPr>
        </p:nvSpPr>
        <p:spPr/>
        <p:txBody>
          <a:bodyPr/>
          <a:lstStyle/>
          <a:p>
            <a:r>
              <a:rPr lang="en-US" dirty="0"/>
              <a:t>Wine cup with Greek inscription, “Rejoice!,” 1st century AD</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In the same way you should also rejoice and share your joy with me</a:t>
            </a:r>
          </a:p>
        </p:txBody>
      </p:sp>
    </p:spTree>
    <p:extLst>
      <p:ext uri="{BB962C8B-B14F-4D97-AF65-F5344CB8AC3E}">
        <p14:creationId xmlns:p14="http://schemas.microsoft.com/office/powerpoint/2010/main" val="18945075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Vatican Museum\Relics of St Caesarius, Paleo-Christian Gaul\Inscription mentioning martyr Timothy, ca AD 731-741, from St Paul Outside the Walls, tb05121756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038"/>
            <a:ext cx="9144000" cy="67659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Inscription mentioning the martyr Timothy, from St. Paul Outside the Walls, circa AD 731–741</a:t>
            </a:r>
          </a:p>
        </p:txBody>
      </p:sp>
      <p:sp>
        <p:nvSpPr>
          <p:cNvPr id="4" name="Text Placeholder 3"/>
          <p:cNvSpPr>
            <a:spLocks noGrp="1"/>
          </p:cNvSpPr>
          <p:nvPr>
            <p:ph type="body" sz="quarter" idx="12"/>
          </p:nvPr>
        </p:nvSpPr>
        <p:spPr/>
        <p:txBody>
          <a:bodyPr/>
          <a:lstStyle/>
          <a:p>
            <a:r>
              <a:rPr lang="en-US" dirty="0"/>
              <a:t>2:19</a:t>
            </a:r>
          </a:p>
        </p:txBody>
      </p:sp>
      <p:sp>
        <p:nvSpPr>
          <p:cNvPr id="2" name="Title 1"/>
          <p:cNvSpPr>
            <a:spLocks noGrp="1"/>
          </p:cNvSpPr>
          <p:nvPr>
            <p:ph type="title"/>
          </p:nvPr>
        </p:nvSpPr>
        <p:spPr/>
        <p:txBody>
          <a:bodyPr/>
          <a:lstStyle/>
          <a:p>
            <a:r>
              <a:rPr lang="en-US" dirty="0"/>
              <a:t>I hope in the Lord Jesus to send Timothy to you shortly</a:t>
            </a:r>
          </a:p>
        </p:txBody>
      </p:sp>
    </p:spTree>
    <p:extLst>
      <p:ext uri="{BB962C8B-B14F-4D97-AF65-F5344CB8AC3E}">
        <p14:creationId xmlns:p14="http://schemas.microsoft.com/office/powerpoint/2010/main" val="22431650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wall, person, cabinet, indoor&#10;&#10;Description automatically generated">
            <a:extLst>
              <a:ext uri="{FF2B5EF4-FFF2-40B4-BE49-F238E27FC236}">
                <a16:creationId xmlns:a16="http://schemas.microsoft.com/office/drawing/2014/main" id="{7386AA8A-80CB-5940-88B6-9DBE1A234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3662" y="0"/>
            <a:ext cx="3876675" cy="6858000"/>
          </a:xfrm>
          <a:prstGeom prst="rect">
            <a:avLst/>
          </a:prstGeom>
        </p:spPr>
      </p:pic>
      <p:sp>
        <p:nvSpPr>
          <p:cNvPr id="3" name="Text Placeholder 2"/>
          <p:cNvSpPr>
            <a:spLocks noGrp="1"/>
          </p:cNvSpPr>
          <p:nvPr>
            <p:ph type="body" sz="quarter" idx="10"/>
          </p:nvPr>
        </p:nvSpPr>
        <p:spPr/>
        <p:txBody>
          <a:bodyPr/>
          <a:lstStyle/>
          <a:p>
            <a:r>
              <a:rPr lang="en-US" dirty="0"/>
              <a:t>Statue with a case full of imperial letters, from Rome, 3rd century AD</a:t>
            </a:r>
          </a:p>
        </p:txBody>
      </p:sp>
      <p:sp>
        <p:nvSpPr>
          <p:cNvPr id="4" name="Text Placeholder 3"/>
          <p:cNvSpPr>
            <a:spLocks noGrp="1"/>
          </p:cNvSpPr>
          <p:nvPr>
            <p:ph type="body" sz="quarter" idx="12"/>
          </p:nvPr>
        </p:nvSpPr>
        <p:spPr/>
        <p:txBody>
          <a:bodyPr/>
          <a:lstStyle/>
          <a:p>
            <a:r>
              <a:rPr lang="en-US" dirty="0"/>
              <a:t>2:20</a:t>
            </a:r>
          </a:p>
        </p:txBody>
      </p:sp>
      <p:sp>
        <p:nvSpPr>
          <p:cNvPr id="2" name="Title 1"/>
          <p:cNvSpPr>
            <a:spLocks noGrp="1"/>
          </p:cNvSpPr>
          <p:nvPr>
            <p:ph type="title"/>
          </p:nvPr>
        </p:nvSpPr>
        <p:spPr/>
        <p:txBody>
          <a:bodyPr/>
          <a:lstStyle/>
          <a:p>
            <a:r>
              <a:rPr lang="en-US" dirty="0"/>
              <a:t>For I have no one of like-soul, who will sincerely be concerned for your welfare</a:t>
            </a:r>
          </a:p>
        </p:txBody>
      </p:sp>
    </p:spTree>
    <p:extLst>
      <p:ext uri="{BB962C8B-B14F-4D97-AF65-F5344CB8AC3E}">
        <p14:creationId xmlns:p14="http://schemas.microsoft.com/office/powerpoint/2010/main" val="37152783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8ED043-E227-41B5-850B-46B9E7840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731" y="0"/>
            <a:ext cx="6590538" cy="6858000"/>
          </a:xfrm>
          <a:prstGeom prst="rect">
            <a:avLst/>
          </a:prstGeom>
        </p:spPr>
      </p:pic>
      <p:sp>
        <p:nvSpPr>
          <p:cNvPr id="2" name="Text Placeholder 1">
            <a:extLst>
              <a:ext uri="{FF2B5EF4-FFF2-40B4-BE49-F238E27FC236}">
                <a16:creationId xmlns:a16="http://schemas.microsoft.com/office/drawing/2014/main" id="{7B28CB1F-4BFE-4FD1-B230-DEA8778FF0A9}"/>
              </a:ext>
            </a:extLst>
          </p:cNvPr>
          <p:cNvSpPr>
            <a:spLocks noGrp="1"/>
          </p:cNvSpPr>
          <p:nvPr>
            <p:ph type="body" sz="quarter" idx="10"/>
          </p:nvPr>
        </p:nvSpPr>
        <p:spPr/>
        <p:txBody>
          <a:bodyPr/>
          <a:lstStyle/>
          <a:p>
            <a:r>
              <a:rPr lang="en-US" dirty="0"/>
              <a:t>Statue with a box full of imperial letters, from Rome, 3rd century AD</a:t>
            </a:r>
          </a:p>
        </p:txBody>
      </p:sp>
      <p:sp>
        <p:nvSpPr>
          <p:cNvPr id="3" name="Text Placeholder 2">
            <a:extLst>
              <a:ext uri="{FF2B5EF4-FFF2-40B4-BE49-F238E27FC236}">
                <a16:creationId xmlns:a16="http://schemas.microsoft.com/office/drawing/2014/main" id="{62EF009E-5DDE-45D3-8A94-CAAF838C22C8}"/>
              </a:ext>
            </a:extLst>
          </p:cNvPr>
          <p:cNvSpPr>
            <a:spLocks noGrp="1"/>
          </p:cNvSpPr>
          <p:nvPr>
            <p:ph type="body" sz="quarter" idx="12"/>
          </p:nvPr>
        </p:nvSpPr>
        <p:spPr/>
        <p:txBody>
          <a:bodyPr/>
          <a:lstStyle/>
          <a:p>
            <a:r>
              <a:rPr lang="en-US" dirty="0"/>
              <a:t>2:20</a:t>
            </a:r>
          </a:p>
        </p:txBody>
      </p:sp>
      <p:sp>
        <p:nvSpPr>
          <p:cNvPr id="4" name="Title 3">
            <a:extLst>
              <a:ext uri="{FF2B5EF4-FFF2-40B4-BE49-F238E27FC236}">
                <a16:creationId xmlns:a16="http://schemas.microsoft.com/office/drawing/2014/main" id="{3AFEA7A6-AB34-4656-AB68-7BA735BA7B01}"/>
              </a:ext>
            </a:extLst>
          </p:cNvPr>
          <p:cNvSpPr>
            <a:spLocks noGrp="1"/>
          </p:cNvSpPr>
          <p:nvPr>
            <p:ph type="title"/>
          </p:nvPr>
        </p:nvSpPr>
        <p:spPr/>
        <p:txBody>
          <a:bodyPr/>
          <a:lstStyle/>
          <a:p>
            <a:r>
              <a:rPr lang="en-US" dirty="0"/>
              <a:t>For I have no one of like-soul, who will sincerely be concerned for your welfare</a:t>
            </a:r>
          </a:p>
        </p:txBody>
      </p:sp>
    </p:spTree>
    <p:extLst>
      <p:ext uri="{BB962C8B-B14F-4D97-AF65-F5344CB8AC3E}">
        <p14:creationId xmlns:p14="http://schemas.microsoft.com/office/powerpoint/2010/main" val="138725476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9076" y="133350"/>
            <a:ext cx="4885848" cy="6386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Amphora with boxers, early 5th century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They all seek after their own interests, not those of Christ Jesus</a:t>
            </a:r>
          </a:p>
        </p:txBody>
      </p:sp>
    </p:spTree>
    <p:extLst>
      <p:ext uri="{BB962C8B-B14F-4D97-AF65-F5344CB8AC3E}">
        <p14:creationId xmlns:p14="http://schemas.microsoft.com/office/powerpoint/2010/main" val="373215336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coin&#10;&#10;Description automatically generated">
            <a:extLst>
              <a:ext uri="{FF2B5EF4-FFF2-40B4-BE49-F238E27FC236}">
                <a16:creationId xmlns:a16="http://schemas.microsoft.com/office/drawing/2014/main" id="{B59F487F-9746-48FF-AB07-BE9591BC8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1527" y="1344052"/>
            <a:ext cx="4277096" cy="4171421"/>
          </a:xfrm>
          <a:prstGeom prst="rect">
            <a:avLst/>
          </a:prstGeom>
        </p:spPr>
      </p:pic>
      <p:sp>
        <p:nvSpPr>
          <p:cNvPr id="3" name="Text Placeholder 2"/>
          <p:cNvSpPr>
            <a:spLocks noGrp="1"/>
          </p:cNvSpPr>
          <p:nvPr>
            <p:ph type="body" sz="quarter" idx="10"/>
          </p:nvPr>
        </p:nvSpPr>
        <p:spPr/>
        <p:txBody>
          <a:bodyPr/>
          <a:lstStyle/>
          <a:p>
            <a:r>
              <a:rPr lang="en-US" dirty="0"/>
              <a:t>Silver coins with punch marks for testing authenticity, circa 500–200 BC</a:t>
            </a:r>
          </a:p>
        </p:txBody>
      </p:sp>
      <p:sp>
        <p:nvSpPr>
          <p:cNvPr id="4" name="Text Placeholder 3"/>
          <p:cNvSpPr>
            <a:spLocks noGrp="1"/>
          </p:cNvSpPr>
          <p:nvPr>
            <p:ph type="body" sz="quarter" idx="12"/>
          </p:nvPr>
        </p:nvSpPr>
        <p:spPr/>
        <p:txBody>
          <a:bodyPr/>
          <a:lstStyle/>
          <a:p>
            <a:r>
              <a:rPr lang="en-US" dirty="0"/>
              <a:t>2:22</a:t>
            </a:r>
          </a:p>
        </p:txBody>
      </p:sp>
      <p:sp>
        <p:nvSpPr>
          <p:cNvPr id="2" name="Title 1"/>
          <p:cNvSpPr>
            <a:spLocks noGrp="1"/>
          </p:cNvSpPr>
          <p:nvPr>
            <p:ph type="title"/>
          </p:nvPr>
        </p:nvSpPr>
        <p:spPr/>
        <p:txBody>
          <a:bodyPr/>
          <a:lstStyle/>
          <a:p>
            <a:r>
              <a:rPr lang="en-US" dirty="0"/>
              <a:t>But you know of his proven worth</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77" y="1807369"/>
            <a:ext cx="3488500" cy="324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75530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statue of a person&#10;&#10;Description automatically generated">
            <a:extLst>
              <a:ext uri="{FF2B5EF4-FFF2-40B4-BE49-F238E27FC236}">
                <a16:creationId xmlns:a16="http://schemas.microsoft.com/office/drawing/2014/main" id="{B051AB16-AA0E-4CCD-9B7B-3091F0C65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82" y="338328"/>
            <a:ext cx="7895636" cy="6181344"/>
          </a:xfrm>
          <a:prstGeom prst="rect">
            <a:avLst/>
          </a:prstGeom>
        </p:spPr>
      </p:pic>
      <p:sp>
        <p:nvSpPr>
          <p:cNvPr id="2" name="Text Placeholder 1"/>
          <p:cNvSpPr>
            <a:spLocks noGrp="1"/>
          </p:cNvSpPr>
          <p:nvPr>
            <p:ph type="body" sz="quarter" idx="10"/>
          </p:nvPr>
        </p:nvSpPr>
        <p:spPr/>
        <p:txBody>
          <a:bodyPr/>
          <a:lstStyle/>
          <a:p>
            <a:r>
              <a:rPr lang="en-US" dirty="0"/>
              <a:t>Funerary relief of </a:t>
            </a:r>
            <a:r>
              <a:rPr lang="en-US" dirty="0" err="1"/>
              <a:t>Iedi</a:t>
            </a:r>
            <a:r>
              <a:rPr lang="en-US" dirty="0"/>
              <a:t> Bel and his son, from Palmyra, AD 200–273</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As a child serves his father, so he served with me in the gospel</a:t>
            </a:r>
          </a:p>
        </p:txBody>
      </p:sp>
    </p:spTree>
    <p:extLst>
      <p:ext uri="{BB962C8B-B14F-4D97-AF65-F5344CB8AC3E}">
        <p14:creationId xmlns:p14="http://schemas.microsoft.com/office/powerpoint/2010/main" val="4555348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table, food, person&#10;&#10;Description automatically generated">
            <a:extLst>
              <a:ext uri="{FF2B5EF4-FFF2-40B4-BE49-F238E27FC236}">
                <a16:creationId xmlns:a16="http://schemas.microsoft.com/office/drawing/2014/main" id="{0141A73C-BB7A-4C18-ABB0-26A8D3564DF1}"/>
              </a:ext>
            </a:extLst>
          </p:cNvPr>
          <p:cNvPicPr>
            <a:picLocks noChangeAspect="1"/>
          </p:cNvPicPr>
          <p:nvPr/>
        </p:nvPicPr>
        <p:blipFill rotWithShape="1">
          <a:blip r:embed="rId3">
            <a:extLst>
              <a:ext uri="{28A0092B-C50C-407E-A947-70E740481C1C}">
                <a14:useLocalDpi xmlns:a14="http://schemas.microsoft.com/office/drawing/2010/main" val="0"/>
              </a:ext>
            </a:extLst>
          </a:blip>
          <a:srcRect t="1600" b="1600"/>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Father and son working in a carpentry shop in Nablus</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As a child serves his father, so he served with me in the gospel</a:t>
            </a:r>
          </a:p>
        </p:txBody>
      </p:sp>
    </p:spTree>
    <p:extLst>
      <p:ext uri="{BB962C8B-B14F-4D97-AF65-F5344CB8AC3E}">
        <p14:creationId xmlns:p14="http://schemas.microsoft.com/office/powerpoint/2010/main" val="17261850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table, sitting, room&#10;&#10;Description automatically generated">
            <a:extLst>
              <a:ext uri="{FF2B5EF4-FFF2-40B4-BE49-F238E27FC236}">
                <a16:creationId xmlns:a16="http://schemas.microsoft.com/office/drawing/2014/main" id="{4FB8C8E7-1AD1-47C1-8E14-A3FFA4B76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 Placeholder 6">
            <a:extLst>
              <a:ext uri="{FF2B5EF4-FFF2-40B4-BE49-F238E27FC236}">
                <a16:creationId xmlns:a16="http://schemas.microsoft.com/office/drawing/2014/main" id="{0E2E3CD7-B030-498C-841A-F877D5B23A6E}"/>
              </a:ext>
            </a:extLst>
          </p:cNvPr>
          <p:cNvSpPr>
            <a:spLocks noGrp="1"/>
          </p:cNvSpPr>
          <p:nvPr>
            <p:ph type="body" sz="quarter" idx="10"/>
          </p:nvPr>
        </p:nvSpPr>
        <p:spPr/>
        <p:txBody>
          <a:bodyPr/>
          <a:lstStyle/>
          <a:p>
            <a:r>
              <a:rPr lang="en-US" dirty="0"/>
              <a:t>Model of an ancient Roman merchant ship</a:t>
            </a:r>
          </a:p>
        </p:txBody>
      </p:sp>
      <p:sp>
        <p:nvSpPr>
          <p:cNvPr id="10" name="Text Placeholder 2"/>
          <p:cNvSpPr>
            <a:spLocks noGrp="1"/>
          </p:cNvSpPr>
          <p:nvPr>
            <p:ph type="body" sz="quarter" idx="12"/>
          </p:nvPr>
        </p:nvSpPr>
        <p:spPr/>
        <p:txBody>
          <a:bodyPr/>
          <a:lstStyle/>
          <a:p>
            <a:r>
              <a:rPr lang="en-US" dirty="0"/>
              <a:t>2:23</a:t>
            </a:r>
          </a:p>
        </p:txBody>
      </p:sp>
      <p:sp>
        <p:nvSpPr>
          <p:cNvPr id="11" name="Title 3"/>
          <p:cNvSpPr>
            <a:spLocks noGrp="1"/>
          </p:cNvSpPr>
          <p:nvPr>
            <p:ph type="title"/>
          </p:nvPr>
        </p:nvSpPr>
        <p:spPr/>
        <p:txBody>
          <a:bodyPr/>
          <a:lstStyle/>
          <a:p>
            <a:r>
              <a:rPr lang="en-US" dirty="0"/>
              <a:t>I hope to send him immediately, as soon as I see how things go with me</a:t>
            </a:r>
          </a:p>
        </p:txBody>
      </p:sp>
    </p:spTree>
    <p:extLst>
      <p:ext uri="{BB962C8B-B14F-4D97-AF65-F5344CB8AC3E}">
        <p14:creationId xmlns:p14="http://schemas.microsoft.com/office/powerpoint/2010/main" val="3065003472"/>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2206</TotalTime>
  <Words>15142</Words>
  <Application>Microsoft Office PowerPoint</Application>
  <PresentationFormat>On-screen Show (4:3)</PresentationFormat>
  <Paragraphs>921</Paragraphs>
  <Slides>122</Slides>
  <Notes>122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122</vt:i4>
      </vt:variant>
    </vt:vector>
  </HeadingPairs>
  <TitlesOfParts>
    <vt:vector size="126" baseType="lpstr">
      <vt:lpstr>Arial</vt:lpstr>
      <vt:lpstr>Calibri</vt:lpstr>
      <vt:lpstr>MetSans</vt:lpstr>
      <vt:lpstr>PhotoCompanion</vt:lpstr>
      <vt:lpstr>Philippians 2</vt:lpstr>
      <vt:lpstr>If therefore there is any encouragement in Christ . . .</vt:lpstr>
      <vt:lpstr>Fill up my joy</vt:lpstr>
      <vt:lpstr>Fill up my joy</vt:lpstr>
      <vt:lpstr>Fill up my joy</vt:lpstr>
      <vt:lpstr>Fill up my joy by having the same mind, having the same love, united in spirit, of one mind</vt:lpstr>
      <vt:lpstr>Fill up my joy by having the same mind, having the same love, united in spirit, of one mind</vt:lpstr>
      <vt:lpstr>Fill up my joy by having the same mind, having the same love, united in spirit, of one mind</vt:lpstr>
      <vt:lpstr>Do nothing from selfishness or empty conceit</vt:lpstr>
      <vt:lpstr>Do not look out for your own interests only, but also for the interests of others</vt:lpstr>
      <vt:lpstr>Have this attitude in yourselves which was also in Christ Jesus</vt:lpstr>
      <vt:lpstr>Although being in the form of God, He did not consider equality with God a thing to be grasped</vt:lpstr>
      <vt:lpstr>Although being in the form of God, He did not consider equality with God a thing to be grasped</vt:lpstr>
      <vt:lpstr>He emptied Himself, taking the form of a servant, being made in the likeness of men</vt:lpstr>
      <vt:lpstr>He emptied Himself, taking the form of a servant, being made in the likeness of men</vt:lpstr>
      <vt:lpstr>He emptied Himself, taking the form of a servant, being made in the likeness of men</vt:lpstr>
      <vt:lpstr>He emptied Himself, taking the form of a servant, being made in the likeness of men</vt:lpstr>
      <vt:lpstr>He humbled Himself, becoming obedient unto death, even death on a cross</vt:lpstr>
      <vt:lpstr>He humbled Himself, becoming obedient unto death, even death on a cross</vt:lpstr>
      <vt:lpstr>He humbled Himself, becoming obedient unto death, even death on a cross</vt:lpstr>
      <vt:lpstr>He humbled Himself, becoming obedient unto death, even death on a cross</vt:lpstr>
      <vt:lpstr>Therefore also God highly exalted Him and gave to Him the name which is above every name</vt:lpstr>
      <vt:lpstr>At the name of Jesus . . .</vt:lpstr>
      <vt:lpstr>At the name of Jesus . . .</vt:lpstr>
      <vt:lpstr>At the name of Jesus . . .</vt:lpstr>
      <vt:lpstr>At the name of Jesus . . .</vt:lpstr>
      <vt:lpstr>At the name of Jesus . . .</vt:lpstr>
      <vt:lpstr>At the name of Jesus . . .</vt:lpstr>
      <vt:lpstr>At the name of Jesus every knee will bow</vt:lpstr>
      <vt:lpstr>At the name of Jesus every knee will bow</vt:lpstr>
      <vt:lpstr>At the name of Jesus every knee will bow</vt:lpstr>
      <vt:lpstr>At the name of Jesus every knee will bow</vt:lpstr>
      <vt:lpstr>At the name of Jesus every knee will bow</vt:lpstr>
      <vt:lpstr>At the name of Jesus every knee will bow, of those in heaven and on earth and under the earth</vt:lpstr>
      <vt:lpstr>At the name of Jesus every knee will bow, of those in heaven and on earth and under the earth</vt:lpstr>
      <vt:lpstr>At the name of Jesus every knee will bow, of those in heaven and on earth and under the earth</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Work out your salvation with fear and trembling</vt:lpstr>
      <vt:lpstr>Work out your salvation with fear and trembling</vt:lpstr>
      <vt:lpstr>Work out your salvation with fear and trembling</vt:lpstr>
      <vt:lpstr>It is God who is at work in you, both to will and to do of His good pleasure</vt:lpstr>
      <vt:lpstr>Do all things without grumbling or complaining</vt:lpstr>
      <vt:lpstr>That you may prove yourselves blameless and innocent, children of God above reproach</vt:lpstr>
      <vt:lpstr>In the midst of a crooked and perverse generation</vt:lpstr>
      <vt:lpstr>In the midst of a crooked and perverse generation</vt:lpstr>
      <vt:lpstr>In the midst of a crooked and perverse generation</vt:lpstr>
      <vt:lpstr>In the midst of a crooked and perverse generation</vt:lpstr>
      <vt:lpstr>Among them you appear as lights in the world</vt:lpstr>
      <vt:lpstr>Among them you appear as lights in the world</vt:lpstr>
      <vt:lpstr>Among them you appear as lights in the world</vt:lpstr>
      <vt:lpstr>Among them you appear as lights in the world</vt:lpstr>
      <vt:lpstr>Among them you appear as lights in the world</vt:lpstr>
      <vt:lpstr>Among them you appear as lights in the world</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I did not run in vain</vt:lpstr>
      <vt:lpstr>I did not run in vain</vt:lpstr>
      <vt:lpstr>I did not run in vain</vt:lpstr>
      <vt:lpstr>I did not run in vain</vt:lpstr>
      <vt:lpstr>I did not run in vain</vt:lpstr>
      <vt:lpstr>I did not run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In the same way you should also rejoice and share your joy with me</vt:lpstr>
      <vt:lpstr>I hope in the Lord Jesus to send Timothy to you shortly</vt:lpstr>
      <vt:lpstr>For I have no one of like-soul, who will sincerely be concerned for your welfare</vt:lpstr>
      <vt:lpstr>For I have no one of like-soul, who will sincerely be concerned for your welfare</vt:lpstr>
      <vt:lpstr>They all seek after their own interests, not those of Christ Jesus</vt:lpstr>
      <vt:lpstr>But you know of his proven worth</vt:lpstr>
      <vt:lpstr>As a child serves his father, so he served with me in the gospel</vt:lpstr>
      <vt:lpstr>As a child serves his father, so he served with me in the gospel</vt:lpstr>
      <vt:lpstr>I hope to send him immediately, as soon as I see how things go with me</vt:lpstr>
      <vt:lpstr>I trust in the Lord that I myself also shall come shortly</vt:lpstr>
      <vt:lpstr>I considered it necessary to send Epaphroditus</vt:lpstr>
      <vt:lpstr>I considered it necessary to send Epaphroditus</vt:lpstr>
      <vt:lpstr>I considered it necessary to send Epaphroditus</vt:lpstr>
      <vt:lpstr>I considered it necessary to send Epaphroditus</vt:lpstr>
      <vt:lpstr>I considered it necessary to send Epaphroditus, my brother and coworker</vt:lpstr>
      <vt:lpstr>I considered it necessary to send Epaphroditus, my brother and coworker and fellow soldier</vt:lpstr>
      <vt:lpstr>I considered it necessary to send Epaphroditus, my brother and coworker and fellow soldier</vt:lpstr>
      <vt:lpstr>Epaphroditus . . . your messenger and minister to my need</vt:lpstr>
      <vt:lpstr>Epaphroditus . . . your messenger and minister to my need</vt:lpstr>
      <vt:lpstr>Epaphroditus . . . your messenger and minister to my need</vt:lpstr>
      <vt:lpstr>He was longing for you, and he was distressed because you all heard that he was sick</vt:lpstr>
      <vt:lpstr>For indeed he was sick almost to the point of death</vt:lpstr>
      <vt:lpstr>For indeed he was sick almost to the point of death</vt:lpstr>
      <vt:lpstr>For indeed he was sick almost to the point of death</vt:lpstr>
      <vt:lpstr>When you see him again you will rejoice, and I will be less concerned about you</vt:lpstr>
      <vt:lpstr>Receive him therefore in the Lord with all joy, and honor men like him</vt:lpstr>
      <vt:lpstr>Receive him therefore in the Lord with all joy, and honor men like him</vt:lpstr>
      <vt:lpstr>Receive him therefore in the Lord with all joy, and honor men like him</vt:lpstr>
      <vt:lpstr>Receive him therefore in the Lord with all joy, and honor men like him</vt:lpstr>
      <vt:lpstr>Because for the work of Christ he came close to death, risking his life</vt:lpstr>
      <vt:lpstr>Because for the work of Christ he came close to death, risking his life</vt:lpstr>
      <vt:lpstr>Because for the work of Christ he came close to death, risking his life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2, Photo Companion to the Bible</dc:title>
  <dc:subject>Photo Companion to the Bible</dc:subject>
  <dc:creator>BiblePlaces.com</dc:creator>
  <cp:lastModifiedBy>Todd Bolen</cp:lastModifiedBy>
  <cp:revision>152</cp:revision>
  <dcterms:created xsi:type="dcterms:W3CDTF">2019-10-07T18:23:14Z</dcterms:created>
  <dcterms:modified xsi:type="dcterms:W3CDTF">2023-09-26T03:59:45Z</dcterms:modified>
</cp:coreProperties>
</file>